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Helvetica Neue"/>
      <p:regular r:id="rId52"/>
      <p:bold r:id="rId53"/>
      <p:italic r:id="rId54"/>
      <p:boldItalic r:id="rId55"/>
    </p:embeddedFont>
    <p:embeddedFont>
      <p:font typeface="Helvetica Neue Light"/>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FBA72C-CADE-4C52-885F-0CBAE8547C73}">
  <a:tblStyle styleId="{48FBA72C-CADE-4C52-885F-0CBAE8547C7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3.xml"/><Relationship Id="rId63" Type="http://schemas.openxmlformats.org/officeDocument/2006/relationships/font" Target="fonts/DM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HelveticaNeueLight-bold.fntdata"/><Relationship Id="rId12" Type="http://schemas.openxmlformats.org/officeDocument/2006/relationships/slide" Target="slides/slide5.xml"/><Relationship Id="rId56" Type="http://schemas.openxmlformats.org/officeDocument/2006/relationships/font" Target="fonts/HelveticaNeueLight-regular.fntdata"/><Relationship Id="rId15" Type="http://schemas.openxmlformats.org/officeDocument/2006/relationships/slide" Target="slides/slide8.xml"/><Relationship Id="rId59" Type="http://schemas.openxmlformats.org/officeDocument/2006/relationships/font" Target="fonts/HelveticaNeueLight-boldItalic.fntdata"/><Relationship Id="rId14" Type="http://schemas.openxmlformats.org/officeDocument/2006/relationships/slide" Target="slides/slide7.xml"/><Relationship Id="rId58" Type="http://schemas.openxmlformats.org/officeDocument/2006/relationships/font" Target="fonts/HelveticaNeue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bfe23824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1bfe238241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a69c657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ea69c6578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a69c657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ea69c6578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a69c6578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ea69c6578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a69c6578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ea69c6578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bfe23824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1bfe238241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bfe23824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1bfe238241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bfe23824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1bfe238241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bfe23824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1bfe238241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bfe238241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1bfe238241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bfe238241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1bfe238241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bfe238241_0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1bfe238241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bfe23824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1bfe238241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bfe23824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1bfe238241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bfe238241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bfe238241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bfe2382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1bfe23824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highlight>
                  <a:srgbClr val="EAFF6A"/>
                </a:highlight>
                <a:latin typeface="DM Sans"/>
                <a:ea typeface="DM Sans"/>
                <a:cs typeface="DM Sans"/>
                <a:sym typeface="DM Sans"/>
              </a:rPr>
              <a:t>Para profes/tutores: </a:t>
            </a:r>
            <a:r>
              <a:rPr lang="es">
                <a:latin typeface="DM Sans"/>
                <a:ea typeface="DM Sans"/>
                <a:cs typeface="DM Sans"/>
                <a:sym typeface="DM Sans"/>
              </a:rPr>
              <a:t>Algunas preguntas orientadoras pueden ser “¿Se encontraron con alguna dificultad? ¿Hay algo que no entiendan? ¿Tuvieron alguna dificultad que hayan podido resolver y quieren contarla al grupo?”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bfe23824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1bfe238241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bfe23824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1bfe238241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bfe23824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1bfe238241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 recomendamos que durante el break y al final de la clase les recomiende a sus estudiantes que escuchen el podcast.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bfe23824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1bfe238241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1bfe23824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1bfe238241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bfe23824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1bfe238241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bfe23824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1bfe238241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1bfe238241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1bfe238241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f5e34b5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f5e34b55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0" name="Shape 40"/>
        <p:cNvGrpSpPr/>
        <p:nvPr/>
      </p:nvGrpSpPr>
      <p:grpSpPr>
        <a:xfrm>
          <a:off x="0" y="0"/>
          <a:ext cx="0" cy="0"/>
          <a:chOff x="0" y="0"/>
          <a:chExt cx="0" cy="0"/>
        </a:xfrm>
      </p:grpSpPr>
      <p:sp>
        <p:nvSpPr>
          <p:cNvPr id="41" name="Google Shape;4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 name="Google Shape;4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3" name="Google Shape;43;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8" name="Google Shape;48;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49" name="Shape 49"/>
        <p:cNvGrpSpPr/>
        <p:nvPr/>
      </p:nvGrpSpPr>
      <p:grpSpPr>
        <a:xfrm>
          <a:off x="0" y="0"/>
          <a:ext cx="0" cy="0"/>
          <a:chOff x="0" y="0"/>
          <a:chExt cx="0" cy="0"/>
        </a:xfrm>
      </p:grpSpPr>
      <p:pic>
        <p:nvPicPr>
          <p:cNvPr id="50" name="Google Shape;5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6" name="Google Shape;66;p2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9" name="Google Shape;69;p2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 name="Shape 18"/>
        <p:cNvGrpSpPr/>
        <p:nvPr/>
      </p:nvGrpSpPr>
      <p:grpSpPr>
        <a:xfrm>
          <a:off x="0" y="0"/>
          <a:ext cx="0" cy="0"/>
          <a:chOff x="0" y="0"/>
          <a:chExt cx="0" cy="0"/>
        </a:xfrm>
      </p:grpSpPr>
      <p:pic>
        <p:nvPicPr>
          <p:cNvPr id="19" name="Google Shape;19;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2" name="Shape 22"/>
        <p:cNvGrpSpPr/>
        <p:nvPr/>
      </p:nvGrpSpPr>
      <p:grpSpPr>
        <a:xfrm>
          <a:off x="0" y="0"/>
          <a:ext cx="0" cy="0"/>
          <a:chOff x="0" y="0"/>
          <a:chExt cx="0" cy="0"/>
        </a:xfrm>
      </p:grpSpPr>
      <p:sp>
        <p:nvSpPr>
          <p:cNvPr id="23" name="Google Shape;23;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4" name="Google Shape;24;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5" name="Google Shape;25;p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drive.google.com/file/d/1MZ5kWNJYNgRnaab73pe41Bmxnh67J5HW/view?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7"/>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Despliegue de Aplicaciones Python y Gestión de Usuarios</a:t>
            </a:r>
            <a:endParaRPr b="1" i="0" sz="4000" u="none" cap="none" strike="noStrike">
              <a:solidFill>
                <a:srgbClr val="EAFF6A"/>
              </a:solidFill>
              <a:latin typeface="DM Sans"/>
              <a:ea typeface="DM Sans"/>
              <a:cs typeface="DM Sans"/>
              <a:sym typeface="DM Sans"/>
            </a:endParaRPr>
          </a:p>
        </p:txBody>
      </p:sp>
      <p:sp>
        <p:nvSpPr>
          <p:cNvPr id="75" name="Google Shape;75;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13 - Clase práctica en vivo</a:t>
            </a:r>
            <a:endParaRPr b="1"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6"/>
          <p:cNvSpPr/>
          <p:nvPr/>
        </p:nvSpPr>
        <p:spPr>
          <a:xfrm>
            <a:off x="647400" y="1341550"/>
            <a:ext cx="7849200" cy="3249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6"/>
          <p:cNvSpPr txBox="1"/>
          <p:nvPr/>
        </p:nvSpPr>
        <p:spPr>
          <a:xfrm>
            <a:off x="3089575" y="1529675"/>
            <a:ext cx="32733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Solo modificando el forms.py</a:t>
            </a:r>
            <a:endParaRPr b="0" i="0" sz="1350" u="none" cap="none" strike="noStrike">
              <a:solidFill>
                <a:srgbClr val="000000"/>
              </a:solidFill>
              <a:latin typeface="DM Sans"/>
              <a:ea typeface="DM Sans"/>
              <a:cs typeface="DM Sans"/>
              <a:sym typeface="DM Sans"/>
            </a:endParaRPr>
          </a:p>
        </p:txBody>
      </p:sp>
      <p:grpSp>
        <p:nvGrpSpPr>
          <p:cNvPr id="156" name="Google Shape;156;p36"/>
          <p:cNvGrpSpPr/>
          <p:nvPr/>
        </p:nvGrpSpPr>
        <p:grpSpPr>
          <a:xfrm>
            <a:off x="7928851" y="468323"/>
            <a:ext cx="738900" cy="738900"/>
            <a:chOff x="473351" y="619523"/>
            <a:chExt cx="738900" cy="738900"/>
          </a:xfrm>
        </p:grpSpPr>
        <p:sp>
          <p:nvSpPr>
            <p:cNvPr id="157" name="Google Shape;157;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3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59" name="Google Shape;159;p36"/>
          <p:cNvPicPr preferRelativeResize="0"/>
          <p:nvPr/>
        </p:nvPicPr>
        <p:blipFill rotWithShape="1">
          <a:blip r:embed="rId4">
            <a:alphaModFix/>
          </a:blip>
          <a:srcRect b="0" l="0" r="0" t="0"/>
          <a:stretch/>
        </p:blipFill>
        <p:spPr>
          <a:xfrm>
            <a:off x="1617550" y="2002650"/>
            <a:ext cx="5908924" cy="2487675"/>
          </a:xfrm>
          <a:prstGeom prst="rect">
            <a:avLst/>
          </a:prstGeom>
          <a:noFill/>
          <a:ln>
            <a:noFill/>
          </a:ln>
        </p:spPr>
      </p:pic>
      <p:sp>
        <p:nvSpPr>
          <p:cNvPr id="160" name="Google Shape;160;p36"/>
          <p:cNvSpPr/>
          <p:nvPr/>
        </p:nvSpPr>
        <p:spPr>
          <a:xfrm>
            <a:off x="1908413" y="3121813"/>
            <a:ext cx="2464200" cy="414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6"/>
          <p:cNvSpPr/>
          <p:nvPr/>
        </p:nvSpPr>
        <p:spPr>
          <a:xfrm>
            <a:off x="5772363" y="3796850"/>
            <a:ext cx="1754100" cy="414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p:nvPr/>
        </p:nvSpPr>
        <p:spPr>
          <a:xfrm>
            <a:off x="647400" y="1341550"/>
            <a:ext cx="7849200" cy="3249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7"/>
          <p:cNvSpPr txBox="1"/>
          <p:nvPr/>
        </p:nvSpPr>
        <p:spPr>
          <a:xfrm>
            <a:off x="637300" y="1377275"/>
            <a:ext cx="7849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el impacto de las anteriores modificaciones en el templete y Django sin cambiar nada más.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grpSp>
        <p:nvGrpSpPr>
          <p:cNvPr id="168" name="Google Shape;168;p37"/>
          <p:cNvGrpSpPr/>
          <p:nvPr/>
        </p:nvGrpSpPr>
        <p:grpSpPr>
          <a:xfrm>
            <a:off x="7928851" y="468323"/>
            <a:ext cx="738900" cy="738900"/>
            <a:chOff x="473351" y="619523"/>
            <a:chExt cx="738900" cy="738900"/>
          </a:xfrm>
        </p:grpSpPr>
        <p:sp>
          <p:nvSpPr>
            <p:cNvPr id="169" name="Google Shape;169;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171" name="Google Shape;171;p37"/>
          <p:cNvPicPr preferRelativeResize="0"/>
          <p:nvPr/>
        </p:nvPicPr>
        <p:blipFill rotWithShape="1">
          <a:blip r:embed="rId4">
            <a:alphaModFix/>
          </a:blip>
          <a:srcRect b="0" l="0" r="0" t="0"/>
          <a:stretch/>
        </p:blipFill>
        <p:spPr>
          <a:xfrm>
            <a:off x="1576450" y="1823637"/>
            <a:ext cx="3161576" cy="2643450"/>
          </a:xfrm>
          <a:prstGeom prst="rect">
            <a:avLst/>
          </a:prstGeom>
          <a:noFill/>
          <a:ln>
            <a:noFill/>
          </a:ln>
        </p:spPr>
      </p:pic>
      <p:pic>
        <p:nvPicPr>
          <p:cNvPr id="172" name="Google Shape;172;p37"/>
          <p:cNvPicPr preferRelativeResize="0"/>
          <p:nvPr/>
        </p:nvPicPr>
        <p:blipFill rotWithShape="1">
          <a:blip r:embed="rId5">
            <a:alphaModFix/>
          </a:blip>
          <a:srcRect b="0" l="0" r="0" t="0"/>
          <a:stretch/>
        </p:blipFill>
        <p:spPr>
          <a:xfrm>
            <a:off x="5050450" y="1823626"/>
            <a:ext cx="2836775" cy="264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38"/>
          <p:cNvGrpSpPr/>
          <p:nvPr/>
        </p:nvGrpSpPr>
        <p:grpSpPr>
          <a:xfrm>
            <a:off x="4202556" y="994173"/>
            <a:ext cx="738900" cy="738900"/>
            <a:chOff x="974706" y="2467173"/>
            <a:chExt cx="738900" cy="738900"/>
          </a:xfrm>
        </p:grpSpPr>
        <p:sp>
          <p:nvSpPr>
            <p:cNvPr id="178" name="Google Shape;178;p3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3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80" name="Google Shape;180;p3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una imagen</a:t>
            </a:r>
            <a:endParaRPr b="1" i="0" sz="4000" u="none" cap="none" strike="noStrike">
              <a:solidFill>
                <a:schemeClr val="dk1"/>
              </a:solidFill>
              <a:highlight>
                <a:srgbClr val="EAFF6A"/>
              </a:highlight>
              <a:latin typeface="DM Sans"/>
              <a:ea typeface="DM Sans"/>
              <a:cs typeface="DM Sans"/>
              <a:sym typeface="DM Sans"/>
            </a:endParaRPr>
          </a:p>
        </p:txBody>
      </p:sp>
      <p:sp>
        <p:nvSpPr>
          <p:cNvPr id="181" name="Google Shape;181;p3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182" name="Google Shape;182;p38"/>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Elegir cualquier clase de tu modelo y agregarle un dato del tipo imagen, lograr hacer un alta de imagen.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39"/>
          <p:cNvGrpSpPr/>
          <p:nvPr/>
        </p:nvGrpSpPr>
        <p:grpSpPr>
          <a:xfrm>
            <a:off x="457347" y="468298"/>
            <a:ext cx="431074" cy="431074"/>
            <a:chOff x="974706" y="2467173"/>
            <a:chExt cx="738900" cy="738900"/>
          </a:xfrm>
        </p:grpSpPr>
        <p:sp>
          <p:nvSpPr>
            <p:cNvPr id="188" name="Google Shape;188;p3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3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90" name="Google Shape;190;p39"/>
          <p:cNvSpPr txBox="1"/>
          <p:nvPr/>
        </p:nvSpPr>
        <p:spPr>
          <a:xfrm>
            <a:off x="501450" y="1081750"/>
            <a:ext cx="648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una imagen</a:t>
            </a:r>
            <a:endParaRPr b="1" i="0" sz="4000" u="none" cap="none" strike="noStrike">
              <a:solidFill>
                <a:schemeClr val="dk1"/>
              </a:solidFill>
              <a:latin typeface="DM Sans"/>
              <a:ea typeface="DM Sans"/>
              <a:cs typeface="DM Sans"/>
              <a:sym typeface="DM Sans"/>
            </a:endParaRPr>
          </a:p>
        </p:txBody>
      </p:sp>
      <p:pic>
        <p:nvPicPr>
          <p:cNvPr id="191" name="Google Shape;191;p3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92" name="Google Shape;192;p39"/>
          <p:cNvSpPr txBox="1"/>
          <p:nvPr/>
        </p:nvSpPr>
        <p:spPr>
          <a:xfrm>
            <a:off x="612700" y="2080025"/>
            <a:ext cx="6312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Pensando en tu entrega final, el</a:t>
            </a:r>
            <a:r>
              <a:rPr lang="es" sz="1350">
                <a:latin typeface="DM Sans"/>
                <a:ea typeface="DM Sans"/>
                <a:cs typeface="DM Sans"/>
                <a:sym typeface="DM Sans"/>
              </a:rPr>
              <a:t>ige</a:t>
            </a:r>
            <a:r>
              <a:rPr b="0" i="0" lang="es" sz="1350" u="none" cap="none" strike="noStrike">
                <a:solidFill>
                  <a:srgbClr val="000000"/>
                </a:solidFill>
                <a:latin typeface="DM Sans"/>
                <a:ea typeface="DM Sans"/>
                <a:cs typeface="DM Sans"/>
                <a:sym typeface="DM Sans"/>
              </a:rPr>
              <a:t> alguna de tus clases del modelo que tengas y </a:t>
            </a:r>
            <a:r>
              <a:rPr lang="es" sz="1350">
                <a:latin typeface="DM Sans"/>
                <a:ea typeface="DM Sans"/>
                <a:cs typeface="DM Sans"/>
                <a:sym typeface="DM Sans"/>
              </a:rPr>
              <a:t>agrégale</a:t>
            </a:r>
            <a:r>
              <a:rPr b="0" i="0" lang="es" sz="1350" u="none" cap="none" strike="noStrike">
                <a:solidFill>
                  <a:srgbClr val="000000"/>
                </a:solidFill>
                <a:latin typeface="DM Sans"/>
                <a:ea typeface="DM Sans"/>
                <a:cs typeface="DM Sans"/>
                <a:sym typeface="DM Sans"/>
              </a:rPr>
              <a:t> un atributo imagen, trata de hacer un alta de esa imagen que se vea reflejada en la BD.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93" name="Google Shape;193;p3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Unit test</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Unit test</a:t>
            </a:r>
            <a:endParaRPr b="1" i="0" sz="4000" u="none" cap="none" strike="noStrike">
              <a:solidFill>
                <a:schemeClr val="dk1"/>
              </a:solidFill>
              <a:latin typeface="DM Sans"/>
              <a:ea typeface="DM Sans"/>
              <a:cs typeface="DM Sans"/>
              <a:sym typeface="DM Sans"/>
            </a:endParaRPr>
          </a:p>
        </p:txBody>
      </p:sp>
      <p:sp>
        <p:nvSpPr>
          <p:cNvPr id="204" name="Google Shape;204;p41"/>
          <p:cNvSpPr txBox="1"/>
          <p:nvPr/>
        </p:nvSpPr>
        <p:spPr>
          <a:xfrm>
            <a:off x="473350" y="1984375"/>
            <a:ext cx="4950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castellano, </a:t>
            </a:r>
            <a:r>
              <a:rPr b="1" i="0" lang="es" sz="1350" u="none" cap="none" strike="noStrike">
                <a:solidFill>
                  <a:srgbClr val="000000"/>
                </a:solidFill>
                <a:latin typeface="DM Sans"/>
                <a:ea typeface="DM Sans"/>
                <a:cs typeface="DM Sans"/>
                <a:sym typeface="DM Sans"/>
              </a:rPr>
              <a:t>Pruebas Unitarias</a:t>
            </a:r>
            <a:r>
              <a:rPr b="0" i="0" lang="es" sz="1350" u="none" cap="none" strike="noStrike">
                <a:solidFill>
                  <a:srgbClr val="000000"/>
                </a:solidFill>
                <a:latin typeface="DM Sans"/>
                <a:ea typeface="DM Sans"/>
                <a:cs typeface="DM Sans"/>
                <a:sym typeface="DM Sans"/>
              </a:rPr>
              <a:t>, se refiere al </a:t>
            </a:r>
            <a:r>
              <a:rPr b="0" i="0" lang="es" sz="1350" u="none" cap="none" strike="noStrike">
                <a:solidFill>
                  <a:srgbClr val="000000"/>
                </a:solidFill>
                <a:highlight>
                  <a:schemeClr val="accent6"/>
                </a:highlight>
                <a:latin typeface="DM Sans"/>
                <a:ea typeface="DM Sans"/>
                <a:cs typeface="DM Sans"/>
                <a:sym typeface="DM Sans"/>
              </a:rPr>
              <a:t>método de comprobación de las “unidades” más pequeñas del software.</a:t>
            </a:r>
            <a:r>
              <a:rPr b="0" i="0" lang="es" sz="1350" u="none" cap="none" strike="noStrike">
                <a:solidFill>
                  <a:srgbClr val="000000"/>
                </a:solidFill>
                <a:latin typeface="DM Sans"/>
                <a:ea typeface="DM Sans"/>
                <a:cs typeface="DM Sans"/>
                <a:sym typeface="DM Sans"/>
              </a:rPr>
              <a:t> Los componentes más pequeños que pueden probarse y cuyos resultados más significativos son los módulos. </a:t>
            </a:r>
            <a:endParaRPr b="0" i="0" sz="1350" u="none" cap="none" strike="noStrike">
              <a:solidFill>
                <a:srgbClr val="000000"/>
              </a:solidFill>
              <a:latin typeface="DM Sans"/>
              <a:ea typeface="DM Sans"/>
              <a:cs typeface="DM Sans"/>
              <a:sym typeface="DM Sans"/>
            </a:endParaRPr>
          </a:p>
        </p:txBody>
      </p:sp>
      <p:pic>
        <p:nvPicPr>
          <p:cNvPr id="205" name="Google Shape;205;p41"/>
          <p:cNvPicPr preferRelativeResize="0"/>
          <p:nvPr/>
        </p:nvPicPr>
        <p:blipFill rotWithShape="1">
          <a:blip r:embed="rId3">
            <a:alphaModFix/>
          </a:blip>
          <a:srcRect b="0" l="0" r="0" t="0"/>
          <a:stretch/>
        </p:blipFill>
        <p:spPr>
          <a:xfrm>
            <a:off x="5631905" y="1544075"/>
            <a:ext cx="2055325" cy="205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Unit test</a:t>
            </a:r>
            <a:endParaRPr b="1" i="0" sz="4000" u="none" cap="none" strike="noStrike">
              <a:solidFill>
                <a:schemeClr val="dk1"/>
              </a:solidFill>
              <a:latin typeface="DM Sans"/>
              <a:ea typeface="DM Sans"/>
              <a:cs typeface="DM Sans"/>
              <a:sym typeface="DM Sans"/>
            </a:endParaRPr>
          </a:p>
        </p:txBody>
      </p:sp>
      <p:sp>
        <p:nvSpPr>
          <p:cNvPr id="211" name="Google Shape;211;p42"/>
          <p:cNvSpPr txBox="1"/>
          <p:nvPr/>
        </p:nvSpPr>
        <p:spPr>
          <a:xfrm>
            <a:off x="473350" y="1984375"/>
            <a:ext cx="4950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Es recomendable comprobarlos en las primeras fases de desarrollo</a:t>
            </a:r>
            <a:r>
              <a:rPr b="0" i="0" lang="es" sz="1350" u="none" cap="none" strike="noStrike">
                <a:solidFill>
                  <a:srgbClr val="000000"/>
                </a:solidFill>
                <a:latin typeface="DM Sans"/>
                <a:ea typeface="DM Sans"/>
                <a:cs typeface="DM Sans"/>
                <a:sym typeface="DM Sans"/>
              </a:rPr>
              <a:t>, pues en la fase de prueba, el módulo aún se puede corregir de forma relativamente rápida y poco costosa.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El desarrollador es quien ejecuta las pruebas y se encarga de corregir errores</a:t>
            </a:r>
            <a:r>
              <a:rPr b="0" i="0" lang="es" sz="1350" u="none" cap="none" strike="noStrike">
                <a:solidFill>
                  <a:srgbClr val="000000"/>
                </a:solidFill>
                <a:latin typeface="DM Sans"/>
                <a:ea typeface="DM Sans"/>
                <a:cs typeface="DM Sans"/>
                <a:sym typeface="DM Sans"/>
              </a:rPr>
              <a:t> y asegurar la correcta funcionalidad de los componentes.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12" name="Google Shape;212;p42"/>
          <p:cNvPicPr preferRelativeResize="0"/>
          <p:nvPr/>
        </p:nvPicPr>
        <p:blipFill rotWithShape="1">
          <a:blip r:embed="rId3">
            <a:alphaModFix/>
          </a:blip>
          <a:srcRect b="0" l="0" r="0" t="0"/>
          <a:stretch/>
        </p:blipFill>
        <p:spPr>
          <a:xfrm>
            <a:off x="5631905" y="1544075"/>
            <a:ext cx="2055325" cy="205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18" name="Google Shape;218;p43"/>
          <p:cNvSpPr txBox="1"/>
          <p:nvPr/>
        </p:nvSpPr>
        <p:spPr>
          <a:xfrm>
            <a:off x="476250" y="1489150"/>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Veamos </a:t>
            </a:r>
            <a:r>
              <a:rPr lang="es" sz="2500">
                <a:solidFill>
                  <a:srgbClr val="B7B7B7"/>
                </a:solidFill>
                <a:latin typeface="DM Sans"/>
                <a:ea typeface="DM Sans"/>
                <a:cs typeface="DM Sans"/>
                <a:sym typeface="DM Sans"/>
              </a:rPr>
              <a:t>2</a:t>
            </a:r>
            <a:r>
              <a:rPr b="0" i="0" lang="es" sz="2500" u="none" cap="none" strike="noStrike">
                <a:solidFill>
                  <a:srgbClr val="B7B7B7"/>
                </a:solidFill>
                <a:latin typeface="DM Sans"/>
                <a:ea typeface="DM Sans"/>
                <a:cs typeface="DM Sans"/>
                <a:sym typeface="DM Sans"/>
              </a:rPr>
              <a:t> ejemplos sencillos para entender el problema.</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El primero sera manual (ya que revisaremos nosotros la correcta ejecucion) y el segundo sera con con un test usando modulos de Django.</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19" name="Google Shape;219;p43"/>
          <p:cNvGrpSpPr/>
          <p:nvPr/>
        </p:nvGrpSpPr>
        <p:grpSpPr>
          <a:xfrm>
            <a:off x="473351" y="619523"/>
            <a:ext cx="738900" cy="738900"/>
            <a:chOff x="473351" y="619523"/>
            <a:chExt cx="738900" cy="738900"/>
          </a:xfrm>
        </p:grpSpPr>
        <p:sp>
          <p:nvSpPr>
            <p:cNvPr id="220" name="Google Shape;220;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4"/>
          <p:cNvSpPr txBox="1"/>
          <p:nvPr/>
        </p:nvSpPr>
        <p:spPr>
          <a:xfrm>
            <a:off x="1601850" y="1456000"/>
            <a:ext cx="5940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Haremos una prueba unitaria sobre “Crear Profesor” que funcionaba bien.  </a:t>
            </a:r>
            <a:endParaRPr b="0" i="0" sz="1350" u="none" cap="none" strike="noStrike">
              <a:solidFill>
                <a:srgbClr val="000000"/>
              </a:solidFill>
              <a:latin typeface="DM Sans"/>
              <a:ea typeface="DM Sans"/>
              <a:cs typeface="DM Sans"/>
              <a:sym typeface="DM Sans"/>
            </a:endParaRPr>
          </a:p>
        </p:txBody>
      </p:sp>
      <p:grpSp>
        <p:nvGrpSpPr>
          <p:cNvPr id="228" name="Google Shape;228;p44"/>
          <p:cNvGrpSpPr/>
          <p:nvPr/>
        </p:nvGrpSpPr>
        <p:grpSpPr>
          <a:xfrm>
            <a:off x="7928851" y="468323"/>
            <a:ext cx="738900" cy="738900"/>
            <a:chOff x="473351" y="619523"/>
            <a:chExt cx="738900" cy="738900"/>
          </a:xfrm>
        </p:grpSpPr>
        <p:sp>
          <p:nvSpPr>
            <p:cNvPr id="229" name="Google Shape;229;p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4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31" name="Google Shape;231;p44"/>
          <p:cNvPicPr preferRelativeResize="0"/>
          <p:nvPr/>
        </p:nvPicPr>
        <p:blipFill rotWithShape="1">
          <a:blip r:embed="rId4">
            <a:alphaModFix/>
          </a:blip>
          <a:srcRect b="0" l="0" r="0" t="0"/>
          <a:stretch/>
        </p:blipFill>
        <p:spPr>
          <a:xfrm>
            <a:off x="1461288" y="2242901"/>
            <a:ext cx="6427551" cy="2157600"/>
          </a:xfrm>
          <a:prstGeom prst="rect">
            <a:avLst/>
          </a:prstGeom>
          <a:noFill/>
          <a:ln>
            <a:noFill/>
          </a:ln>
        </p:spPr>
      </p:pic>
      <p:sp>
        <p:nvSpPr>
          <p:cNvPr id="232" name="Google Shape;232;p44"/>
          <p:cNvSpPr txBox="1"/>
          <p:nvPr/>
        </p:nvSpPr>
        <p:spPr>
          <a:xfrm>
            <a:off x="476250" y="43775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Primer ejemplo</a:t>
            </a:r>
            <a:endParaRPr b="1" i="0" sz="3500" u="none" cap="none" strike="noStrike">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5"/>
          <p:cNvSpPr txBox="1"/>
          <p:nvPr/>
        </p:nvSpPr>
        <p:spPr>
          <a:xfrm>
            <a:off x="5352750" y="1417750"/>
            <a:ext cx="3074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Intentemos guardar un nombre aleatorio de 20 caracteres (letras y números).</a:t>
            </a:r>
            <a:endParaRPr b="0" i="0" sz="1350" u="none" cap="none" strike="noStrike">
              <a:solidFill>
                <a:srgbClr val="000000"/>
              </a:solidFill>
              <a:latin typeface="DM Sans"/>
              <a:ea typeface="DM Sans"/>
              <a:cs typeface="DM Sans"/>
              <a:sym typeface="DM Sans"/>
            </a:endParaRPr>
          </a:p>
        </p:txBody>
      </p:sp>
      <p:grpSp>
        <p:nvGrpSpPr>
          <p:cNvPr id="239" name="Google Shape;239;p45"/>
          <p:cNvGrpSpPr/>
          <p:nvPr/>
        </p:nvGrpSpPr>
        <p:grpSpPr>
          <a:xfrm>
            <a:off x="7928851" y="468323"/>
            <a:ext cx="738900" cy="738900"/>
            <a:chOff x="473351" y="619523"/>
            <a:chExt cx="738900" cy="738900"/>
          </a:xfrm>
        </p:grpSpPr>
        <p:sp>
          <p:nvSpPr>
            <p:cNvPr id="240" name="Google Shape;240;p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42" name="Google Shape;242;p45"/>
          <p:cNvPicPr preferRelativeResize="0"/>
          <p:nvPr/>
        </p:nvPicPr>
        <p:blipFill rotWithShape="1">
          <a:blip r:embed="rId4">
            <a:alphaModFix/>
          </a:blip>
          <a:srcRect b="0" l="0" r="0" t="0"/>
          <a:stretch/>
        </p:blipFill>
        <p:spPr>
          <a:xfrm>
            <a:off x="1874736" y="2619325"/>
            <a:ext cx="6621874" cy="1108200"/>
          </a:xfrm>
          <a:prstGeom prst="rect">
            <a:avLst/>
          </a:prstGeom>
          <a:noFill/>
          <a:ln>
            <a:noFill/>
          </a:ln>
        </p:spPr>
      </p:pic>
      <p:pic>
        <p:nvPicPr>
          <p:cNvPr id="243" name="Google Shape;243;p45"/>
          <p:cNvPicPr preferRelativeResize="0"/>
          <p:nvPr/>
        </p:nvPicPr>
        <p:blipFill rotWithShape="1">
          <a:blip r:embed="rId5">
            <a:alphaModFix/>
          </a:blip>
          <a:srcRect b="0" l="0" r="0" t="0"/>
          <a:stretch/>
        </p:blipFill>
        <p:spPr>
          <a:xfrm>
            <a:off x="723600" y="1417750"/>
            <a:ext cx="4629150" cy="514350"/>
          </a:xfrm>
          <a:prstGeom prst="rect">
            <a:avLst/>
          </a:prstGeom>
          <a:noFill/>
          <a:ln>
            <a:noFill/>
          </a:ln>
        </p:spPr>
      </p:pic>
      <p:sp>
        <p:nvSpPr>
          <p:cNvPr id="244" name="Google Shape;244;p45"/>
          <p:cNvSpPr txBox="1"/>
          <p:nvPr/>
        </p:nvSpPr>
        <p:spPr>
          <a:xfrm>
            <a:off x="1898075" y="3727525"/>
            <a:ext cx="5611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se vería el resultado de la ejecución.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82" name="Google Shape;82;p2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83" name="Google Shape;83;p2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46"/>
          <p:cNvGrpSpPr/>
          <p:nvPr/>
        </p:nvGrpSpPr>
        <p:grpSpPr>
          <a:xfrm>
            <a:off x="7928851" y="468323"/>
            <a:ext cx="738900" cy="738900"/>
            <a:chOff x="473351" y="619523"/>
            <a:chExt cx="738900" cy="738900"/>
          </a:xfrm>
        </p:grpSpPr>
        <p:sp>
          <p:nvSpPr>
            <p:cNvPr id="251" name="Google Shape;251;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253" name="Google Shape;253;p46"/>
          <p:cNvPicPr preferRelativeResize="0"/>
          <p:nvPr/>
        </p:nvPicPr>
        <p:blipFill>
          <a:blip r:embed="rId4">
            <a:alphaModFix/>
          </a:blip>
          <a:stretch>
            <a:fillRect/>
          </a:stretch>
        </p:blipFill>
        <p:spPr>
          <a:xfrm>
            <a:off x="4887451" y="1805775"/>
            <a:ext cx="3324225" cy="657225"/>
          </a:xfrm>
          <a:prstGeom prst="rect">
            <a:avLst/>
          </a:prstGeom>
          <a:noFill/>
          <a:ln>
            <a:noFill/>
          </a:ln>
        </p:spPr>
      </p:pic>
      <p:sp>
        <p:nvSpPr>
          <p:cNvPr id="254" name="Google Shape;254;p46"/>
          <p:cNvSpPr txBox="1"/>
          <p:nvPr/>
        </p:nvSpPr>
        <p:spPr>
          <a:xfrm>
            <a:off x="753275" y="1265350"/>
            <a:ext cx="4017300" cy="22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121212"/>
                </a:solidFill>
                <a:latin typeface="DM Sans"/>
                <a:ea typeface="DM Sans"/>
                <a:cs typeface="DM Sans"/>
                <a:sym typeface="DM Sans"/>
              </a:rPr>
              <a:t>Primero veamos que Django ya nos brinda cierta funcionalidad de TestCase para probar casos pero agregaremos unos import más. </a:t>
            </a:r>
            <a:endParaRPr sz="1350">
              <a:solidFill>
                <a:srgbClr val="121212"/>
              </a:solidFill>
              <a:latin typeface="DM Sans"/>
              <a:ea typeface="DM Sans"/>
              <a:cs typeface="DM Sans"/>
              <a:sym typeface="DM Sans"/>
            </a:endParaRPr>
          </a:p>
          <a:p>
            <a:pPr indent="0" lvl="0" marL="0" rtl="0" algn="l">
              <a:spcBef>
                <a:spcPts val="0"/>
              </a:spcBef>
              <a:spcAft>
                <a:spcPts val="0"/>
              </a:spcAft>
              <a:buNone/>
            </a:pPr>
            <a:r>
              <a:t/>
            </a:r>
            <a:endParaRPr sz="1350">
              <a:solidFill>
                <a:srgbClr val="121212"/>
              </a:solidFill>
              <a:latin typeface="DM Sans"/>
              <a:ea typeface="DM Sans"/>
              <a:cs typeface="DM Sans"/>
              <a:sym typeface="DM Sans"/>
            </a:endParaRPr>
          </a:p>
          <a:p>
            <a:pPr indent="0" lvl="0" marL="0" rtl="0" algn="l">
              <a:spcBef>
                <a:spcPts val="0"/>
              </a:spcBef>
              <a:spcAft>
                <a:spcPts val="0"/>
              </a:spcAft>
              <a:buNone/>
            </a:pPr>
            <a:r>
              <a:rPr lang="es" sz="1350">
                <a:solidFill>
                  <a:srgbClr val="121212"/>
                </a:solidFill>
                <a:latin typeface="DM Sans"/>
                <a:ea typeface="DM Sans"/>
                <a:cs typeface="DM Sans"/>
                <a:sym typeface="DM Sans"/>
              </a:rPr>
              <a:t>De los cuales nos falta por conocer el Client (porque el testcase lo comentamos arriba y el reverse es similar al reverse_lazy), este nos va a permitir a grandes rasgos simular que es un usuario que está enviándonos requests.</a:t>
            </a:r>
            <a:endParaRPr sz="1350">
              <a:solidFill>
                <a:schemeClr val="dk1"/>
              </a:solidFill>
            </a:endParaRPr>
          </a:p>
          <a:p>
            <a:pPr indent="0" lvl="0" marL="0" rtl="0" algn="l">
              <a:spcBef>
                <a:spcPts val="0"/>
              </a:spcBef>
              <a:spcAft>
                <a:spcPts val="0"/>
              </a:spcAft>
              <a:buClr>
                <a:schemeClr val="dk1"/>
              </a:buClr>
              <a:buSzPts val="1100"/>
              <a:buFont typeface="Arial"/>
              <a:buNone/>
            </a:pPr>
            <a:r>
              <a:t/>
            </a:r>
            <a:endParaRPr sz="1100">
              <a:solidFill>
                <a:srgbClr val="121212"/>
              </a:solidFill>
              <a:latin typeface="DM Sans"/>
              <a:ea typeface="DM Sans"/>
              <a:cs typeface="DM Sans"/>
              <a:sym typeface="DM Sans"/>
            </a:endParaRPr>
          </a:p>
        </p:txBody>
      </p:sp>
      <p:sp>
        <p:nvSpPr>
          <p:cNvPr id="255" name="Google Shape;255;p46"/>
          <p:cNvSpPr txBox="1"/>
          <p:nvPr/>
        </p:nvSpPr>
        <p:spPr>
          <a:xfrm>
            <a:off x="691875" y="4225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Segundo ejemplo</a:t>
            </a:r>
            <a:endParaRPr b="1" i="0" sz="3500" u="none" cap="none" strike="noStrike">
              <a:solidFill>
                <a:srgbClr val="EAFF6A"/>
              </a:solidFill>
              <a:latin typeface="DM Sans"/>
              <a:ea typeface="DM Sans"/>
              <a:cs typeface="DM Sans"/>
              <a:sym typeface="DM Sans"/>
            </a:endParaRPr>
          </a:p>
        </p:txBody>
      </p:sp>
      <p:pic>
        <p:nvPicPr>
          <p:cNvPr id="256" name="Google Shape;256;p46"/>
          <p:cNvPicPr preferRelativeResize="0"/>
          <p:nvPr/>
        </p:nvPicPr>
        <p:blipFill>
          <a:blip r:embed="rId5">
            <a:alphaModFix/>
          </a:blip>
          <a:stretch>
            <a:fillRect/>
          </a:stretch>
        </p:blipFill>
        <p:spPr>
          <a:xfrm>
            <a:off x="1528976" y="4138738"/>
            <a:ext cx="2800350" cy="219075"/>
          </a:xfrm>
          <a:prstGeom prst="rect">
            <a:avLst/>
          </a:prstGeom>
          <a:noFill/>
          <a:ln>
            <a:noFill/>
          </a:ln>
        </p:spPr>
      </p:pic>
      <p:sp>
        <p:nvSpPr>
          <p:cNvPr id="257" name="Google Shape;257;p46"/>
          <p:cNvSpPr txBox="1"/>
          <p:nvPr/>
        </p:nvSpPr>
        <p:spPr>
          <a:xfrm>
            <a:off x="753275" y="3330550"/>
            <a:ext cx="5284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rgbClr val="121212"/>
                </a:solidFill>
                <a:latin typeface="DM Sans"/>
                <a:ea typeface="DM Sans"/>
                <a:cs typeface="DM Sans"/>
                <a:sym typeface="DM Sans"/>
              </a:rPr>
              <a:t>Luego, creamos una clase con el nombre que a nosotros nos represente, un conjunto de test a probar. En este caso vamos a probar la parte del registro así que la definimos así:</a:t>
            </a:r>
            <a:endParaRPr sz="1350"/>
          </a:p>
        </p:txBody>
      </p:sp>
      <p:sp>
        <p:nvSpPr>
          <p:cNvPr id="258" name="Google Shape;258;p46"/>
          <p:cNvSpPr txBox="1"/>
          <p:nvPr/>
        </p:nvSpPr>
        <p:spPr>
          <a:xfrm>
            <a:off x="4887450" y="4052075"/>
            <a:ext cx="43827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Fijense que heredamos de TestCase.</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p:nvPr/>
        </p:nvSpPr>
        <p:spPr>
          <a:xfrm>
            <a:off x="476100" y="1207225"/>
            <a:ext cx="8191800" cy="34083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47"/>
          <p:cNvGrpSpPr/>
          <p:nvPr/>
        </p:nvGrpSpPr>
        <p:grpSpPr>
          <a:xfrm>
            <a:off x="7928851" y="468323"/>
            <a:ext cx="738900" cy="738900"/>
            <a:chOff x="473351" y="619523"/>
            <a:chExt cx="738900" cy="738900"/>
          </a:xfrm>
        </p:grpSpPr>
        <p:sp>
          <p:nvSpPr>
            <p:cNvPr id="265" name="Google Shape;265;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67" name="Google Shape;267;p47"/>
          <p:cNvSpPr txBox="1"/>
          <p:nvPr/>
        </p:nvSpPr>
        <p:spPr>
          <a:xfrm>
            <a:off x="883650" y="1386850"/>
            <a:ext cx="3134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Luego armamos la información básica necesaria para que las pruebas se ejecuten, en este caso lo hacemos bajo el método setUp (tiene que usarse ese nombre porque es lo que está definido en la clase TestCase):</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pic>
        <p:nvPicPr>
          <p:cNvPr id="268" name="Google Shape;268;p47"/>
          <p:cNvPicPr preferRelativeResize="0"/>
          <p:nvPr/>
        </p:nvPicPr>
        <p:blipFill>
          <a:blip r:embed="rId4">
            <a:alphaModFix/>
          </a:blip>
          <a:stretch>
            <a:fillRect/>
          </a:stretch>
        </p:blipFill>
        <p:spPr>
          <a:xfrm>
            <a:off x="4017675" y="1488000"/>
            <a:ext cx="4268800" cy="1289225"/>
          </a:xfrm>
          <a:prstGeom prst="rect">
            <a:avLst/>
          </a:prstGeom>
          <a:noFill/>
          <a:ln>
            <a:noFill/>
          </a:ln>
        </p:spPr>
      </p:pic>
      <p:sp>
        <p:nvSpPr>
          <p:cNvPr id="269" name="Google Shape;269;p47"/>
          <p:cNvSpPr txBox="1"/>
          <p:nvPr/>
        </p:nvSpPr>
        <p:spPr>
          <a:xfrm>
            <a:off x="883650" y="2943550"/>
            <a:ext cx="76890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Con esto estamos guardando 2 atributos:</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El primero “profesor” guardará un objeto profesor creado con el modelo correspondiente. Ten en cuenta que ese Profesor.objects.create lo que hace es crear un profesor similar a como vimos la creación de objetos pero ya guardarlo en la base de datos.</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El segundo “url” guarda la url ,generada automáticamente por la función reverse, para acceder a nuestra url con path EliminarProfesor y lo que le pasa despues el el nombre que es lo utilizado por nuestra url para pasarle a la vista el parámetro con el que buscar que borrar.</a:t>
            </a:r>
            <a:endParaRPr sz="1250">
              <a:solidFill>
                <a:srgbClr val="121212"/>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p:nvPr/>
        </p:nvSpPr>
        <p:spPr>
          <a:xfrm>
            <a:off x="370875" y="836225"/>
            <a:ext cx="8350800" cy="3859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 name="Google Shape;275;p48"/>
          <p:cNvGrpSpPr/>
          <p:nvPr/>
        </p:nvGrpSpPr>
        <p:grpSpPr>
          <a:xfrm>
            <a:off x="8034201" y="305048"/>
            <a:ext cx="738900" cy="738900"/>
            <a:chOff x="473351" y="619523"/>
            <a:chExt cx="738900" cy="738900"/>
          </a:xfrm>
        </p:grpSpPr>
        <p:sp>
          <p:nvSpPr>
            <p:cNvPr id="276" name="Google Shape;276;p4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4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8" name="Google Shape;278;p48"/>
          <p:cNvSpPr txBox="1"/>
          <p:nvPr/>
        </p:nvSpPr>
        <p:spPr>
          <a:xfrm>
            <a:off x="667375" y="945775"/>
            <a:ext cx="2661900" cy="9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Ya con esto configurado pasamos a definir un caso de prueba:</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pic>
        <p:nvPicPr>
          <p:cNvPr id="279" name="Google Shape;279;p48"/>
          <p:cNvPicPr preferRelativeResize="0"/>
          <p:nvPr/>
        </p:nvPicPr>
        <p:blipFill>
          <a:blip r:embed="rId4">
            <a:alphaModFix/>
          </a:blip>
          <a:stretch>
            <a:fillRect/>
          </a:stretch>
        </p:blipFill>
        <p:spPr>
          <a:xfrm>
            <a:off x="3445901" y="931100"/>
            <a:ext cx="4681599" cy="960550"/>
          </a:xfrm>
          <a:prstGeom prst="rect">
            <a:avLst/>
          </a:prstGeom>
          <a:noFill/>
          <a:ln>
            <a:noFill/>
          </a:ln>
        </p:spPr>
      </p:pic>
      <p:sp>
        <p:nvSpPr>
          <p:cNvPr id="280" name="Google Shape;280;p48"/>
          <p:cNvSpPr txBox="1"/>
          <p:nvPr/>
        </p:nvSpPr>
        <p:spPr>
          <a:xfrm>
            <a:off x="531375" y="1891650"/>
            <a:ext cx="8029800" cy="26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Aquí lo que pasa es que client es un dato de la clase que representa a un usuario que está usando el proyecto y nos envía una consulta por get a la url de eliminar profesor. Eso nos genera una respuesta y con ella vamos a revisar si está todo correcto.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Para que esa respuesta sea correcta si accedemos al status_code tiene que ser 200 por eso se utiliza el método assertEqual (que nos lo heredamos de TestCase) para ver si lo primero que le pasamos es igual a lo segundo.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None/>
            </a:pPr>
            <a:r>
              <a:rPr lang="es" sz="1250">
                <a:solidFill>
                  <a:srgbClr val="121212"/>
                </a:solidFill>
                <a:latin typeface="DM Sans"/>
                <a:ea typeface="DM Sans"/>
                <a:cs typeface="DM Sans"/>
                <a:sym typeface="DM Sans"/>
              </a:rPr>
              <a:t>Luego corroboramos que el template usado sea el correcto con assertTemplateUsed al cual le pasamos la respuesta y la ubicación del template que debería haber usado.</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Y, por último, corroboramos que si consultamos los Profesores a la base de datos no haya nada (ya que el profesor que creamos en el setUp con la solicitud que hicimos se debió borrar) con assertQuerysetEqual.</a:t>
            </a:r>
            <a:endParaRPr sz="1250">
              <a:solidFill>
                <a:srgbClr val="121212"/>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p:nvPr/>
        </p:nvSpPr>
        <p:spPr>
          <a:xfrm>
            <a:off x="647400" y="12736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 name="Google Shape;286;p49"/>
          <p:cNvGrpSpPr/>
          <p:nvPr/>
        </p:nvGrpSpPr>
        <p:grpSpPr>
          <a:xfrm>
            <a:off x="7928851" y="468323"/>
            <a:ext cx="738900" cy="738900"/>
            <a:chOff x="473351" y="619523"/>
            <a:chExt cx="738900" cy="738900"/>
          </a:xfrm>
        </p:grpSpPr>
        <p:sp>
          <p:nvSpPr>
            <p:cNvPr id="287" name="Google Shape;287;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9" name="Google Shape;289;p49"/>
          <p:cNvSpPr txBox="1"/>
          <p:nvPr/>
        </p:nvSpPr>
        <p:spPr>
          <a:xfrm>
            <a:off x="1129925" y="1476150"/>
            <a:ext cx="73005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121212"/>
                </a:solidFill>
                <a:latin typeface="DM Sans"/>
                <a:ea typeface="DM Sans"/>
                <a:cs typeface="DM Sans"/>
                <a:sym typeface="DM Sans"/>
              </a:rPr>
              <a:t>Y con esto estaríamos haciendo un test de si nuestra vista para eliminar profesores realmente los borra.</a:t>
            </a:r>
            <a:endParaRPr sz="125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a:p>
            <a:pPr indent="0" lvl="0" marL="0" rtl="0" algn="l">
              <a:spcBef>
                <a:spcPts val="0"/>
              </a:spcBef>
              <a:spcAft>
                <a:spcPts val="0"/>
              </a:spcAft>
              <a:buNone/>
            </a:pPr>
            <a:r>
              <a:t/>
            </a:r>
            <a:endParaRPr sz="1100">
              <a:solidFill>
                <a:srgbClr val="121212"/>
              </a:solidFill>
              <a:latin typeface="DM Sans"/>
              <a:ea typeface="DM Sans"/>
              <a:cs typeface="DM Sans"/>
              <a:sym typeface="DM Sans"/>
            </a:endParaRPr>
          </a:p>
        </p:txBody>
      </p:sp>
      <p:sp>
        <p:nvSpPr>
          <p:cNvPr id="290" name="Google Shape;290;p49"/>
          <p:cNvSpPr txBox="1"/>
          <p:nvPr/>
        </p:nvSpPr>
        <p:spPr>
          <a:xfrm>
            <a:off x="1186050" y="3636750"/>
            <a:ext cx="6771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A tener en cuenta:</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Estos Metodos assert no son los únicos, TestCase nos brinda varios para probar diferentes cosas.</a:t>
            </a:r>
            <a:endParaRPr sz="1250">
              <a:solidFill>
                <a:srgbClr val="12121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50">
                <a:solidFill>
                  <a:srgbClr val="121212"/>
                </a:solidFill>
                <a:latin typeface="DM Sans"/>
                <a:ea typeface="DM Sans"/>
                <a:cs typeface="DM Sans"/>
                <a:sym typeface="DM Sans"/>
              </a:rPr>
              <a:t>Y los datos generados en estos test están aislados de lo que contiene la base de datos.</a:t>
            </a:r>
            <a:endParaRPr sz="1250"/>
          </a:p>
        </p:txBody>
      </p:sp>
      <p:pic>
        <p:nvPicPr>
          <p:cNvPr id="291" name="Google Shape;291;p49"/>
          <p:cNvPicPr preferRelativeResize="0"/>
          <p:nvPr/>
        </p:nvPicPr>
        <p:blipFill>
          <a:blip r:embed="rId4">
            <a:alphaModFix/>
          </a:blip>
          <a:stretch>
            <a:fillRect/>
          </a:stretch>
        </p:blipFill>
        <p:spPr>
          <a:xfrm>
            <a:off x="2145675" y="1970900"/>
            <a:ext cx="4543425" cy="1552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50"/>
          <p:cNvGrpSpPr/>
          <p:nvPr/>
        </p:nvGrpSpPr>
        <p:grpSpPr>
          <a:xfrm>
            <a:off x="457338" y="468286"/>
            <a:ext cx="431100" cy="431100"/>
            <a:chOff x="4616400" y="1950761"/>
            <a:chExt cx="431100" cy="431100"/>
          </a:xfrm>
        </p:grpSpPr>
        <p:sp>
          <p:nvSpPr>
            <p:cNvPr id="297" name="Google Shape;297;p5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50"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99" name="Google Shape;299;p50"/>
          <p:cNvSpPr txBox="1"/>
          <p:nvPr/>
        </p:nvSpPr>
        <p:spPr>
          <a:xfrm>
            <a:off x="457350" y="1820575"/>
            <a:ext cx="8210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La idea de estas pruebas no es que todo salga bien</a:t>
            </a:r>
            <a:r>
              <a:rPr lang="es" sz="2500">
                <a:solidFill>
                  <a:schemeClr val="lt1"/>
                </a:solidFill>
                <a:latin typeface="DM Sans"/>
                <a:ea typeface="DM Sans"/>
                <a:cs typeface="DM Sans"/>
                <a:sym typeface="DM Sans"/>
              </a:rPr>
              <a:t>;</a:t>
            </a:r>
            <a:r>
              <a:rPr b="0" i="0" lang="es" sz="2500" u="none" cap="none" strike="noStrike">
                <a:solidFill>
                  <a:schemeClr val="lt1"/>
                </a:solidFill>
                <a:latin typeface="DM Sans"/>
                <a:ea typeface="DM Sans"/>
                <a:cs typeface="DM Sans"/>
                <a:sym typeface="DM Sans"/>
              </a:rPr>
              <a:t> todo lo contrario, la idea es </a:t>
            </a:r>
            <a:r>
              <a:rPr b="0" i="0" lang="es" sz="2500" u="none" cap="none" strike="noStrike">
                <a:solidFill>
                  <a:schemeClr val="accent6"/>
                </a:solidFill>
                <a:latin typeface="DM Sans"/>
                <a:ea typeface="DM Sans"/>
                <a:cs typeface="DM Sans"/>
                <a:sym typeface="DM Sans"/>
              </a:rPr>
              <a:t>encontrar errores</a:t>
            </a:r>
            <a:r>
              <a:rPr b="0" i="0" lang="es" sz="2500" u="none" cap="none" strike="noStrike">
                <a:solidFill>
                  <a:schemeClr val="lt1"/>
                </a:solidFill>
                <a:latin typeface="DM Sans"/>
                <a:ea typeface="DM Sans"/>
                <a:cs typeface="DM Sans"/>
                <a:sym typeface="DM Sans"/>
              </a:rPr>
              <a:t> para saber las limitaciones de nuestros productos.</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Un trabajo que a nadie le da gusto hacerlo pero que es necesario.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lt1"/>
                </a:solidFill>
                <a:latin typeface="DM Sans"/>
                <a:ea typeface="DM Sans"/>
                <a:cs typeface="DM Sans"/>
                <a:sym typeface="DM Sans"/>
              </a:rPr>
              <a:t>Siempre es mejor conocer los problemas antes que ignorarlos.</a:t>
            </a:r>
            <a:endParaRPr b="0" i="0" sz="2500" u="none" cap="none" strike="noStrike">
              <a:solidFill>
                <a:schemeClr val="lt1"/>
              </a:solidFill>
              <a:latin typeface="DM Sans"/>
              <a:ea typeface="DM Sans"/>
              <a:cs typeface="DM Sans"/>
              <a:sym typeface="DM Sans"/>
            </a:endParaRPr>
          </a:p>
        </p:txBody>
      </p:sp>
      <p:sp>
        <p:nvSpPr>
          <p:cNvPr id="300" name="Google Shape;300;p5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Unit test</a:t>
            </a:r>
            <a:endParaRPr b="1" i="0" sz="4000" u="none" cap="none" strike="noStrike">
              <a:solidFill>
                <a:srgbClr val="EAFF6A"/>
              </a:solidFill>
              <a:latin typeface="DM Sans"/>
              <a:ea typeface="DM Sans"/>
              <a:cs typeface="DM Sans"/>
              <a:sym typeface="DM Sans"/>
            </a:endParaRPr>
          </a:p>
        </p:txBody>
      </p:sp>
      <p:sp>
        <p:nvSpPr>
          <p:cNvPr id="301" name="Google Shape;301;p5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07" name="Google Shape;307;p5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52"/>
          <p:cNvGrpSpPr/>
          <p:nvPr/>
        </p:nvGrpSpPr>
        <p:grpSpPr>
          <a:xfrm>
            <a:off x="4202556" y="994173"/>
            <a:ext cx="738900" cy="738900"/>
            <a:chOff x="974706" y="2467173"/>
            <a:chExt cx="738900" cy="738900"/>
          </a:xfrm>
        </p:grpSpPr>
        <p:sp>
          <p:nvSpPr>
            <p:cNvPr id="313" name="Google Shape;313;p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4" name="Google Shape;314;p5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15" name="Google Shape;315;p52"/>
          <p:cNvSpPr txBox="1"/>
          <p:nvPr/>
        </p:nvSpPr>
        <p:spPr>
          <a:xfrm>
            <a:off x="476250" y="2208625"/>
            <a:ext cx="8154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Documento casos de prueba</a:t>
            </a:r>
            <a:endParaRPr b="1" i="0" sz="4000" u="none" cap="none" strike="noStrike">
              <a:solidFill>
                <a:schemeClr val="dk1"/>
              </a:solidFill>
              <a:highlight>
                <a:srgbClr val="EAFF6A"/>
              </a:highlight>
              <a:latin typeface="DM Sans"/>
              <a:ea typeface="DM Sans"/>
              <a:cs typeface="DM Sans"/>
              <a:sym typeface="DM Sans"/>
            </a:endParaRPr>
          </a:p>
        </p:txBody>
      </p:sp>
      <p:sp>
        <p:nvSpPr>
          <p:cNvPr id="316" name="Google Shape;316;p5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317" name="Google Shape;317;p52"/>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Documentar el caso de prueba anterior.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53"/>
          <p:cNvGrpSpPr/>
          <p:nvPr/>
        </p:nvGrpSpPr>
        <p:grpSpPr>
          <a:xfrm>
            <a:off x="457347" y="468297"/>
            <a:ext cx="431074" cy="431074"/>
            <a:chOff x="974706" y="2467173"/>
            <a:chExt cx="738900" cy="738900"/>
          </a:xfrm>
        </p:grpSpPr>
        <p:sp>
          <p:nvSpPr>
            <p:cNvPr id="323" name="Google Shape;323;p5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4" name="Google Shape;324;p5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25" name="Google Shape;325;p53"/>
          <p:cNvSpPr txBox="1"/>
          <p:nvPr/>
        </p:nvSpPr>
        <p:spPr>
          <a:xfrm>
            <a:off x="501450" y="1081750"/>
            <a:ext cx="7458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Documento casos de prueba</a:t>
            </a:r>
            <a:endParaRPr b="1" i="0" sz="4000" u="none" cap="none" strike="noStrike">
              <a:solidFill>
                <a:schemeClr val="dk1"/>
              </a:solidFill>
              <a:latin typeface="DM Sans"/>
              <a:ea typeface="DM Sans"/>
              <a:cs typeface="DM Sans"/>
              <a:sym typeface="DM Sans"/>
            </a:endParaRPr>
          </a:p>
        </p:txBody>
      </p:sp>
      <p:pic>
        <p:nvPicPr>
          <p:cNvPr id="326" name="Google Shape;326;p5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27" name="Google Shape;327;p53"/>
          <p:cNvSpPr txBox="1"/>
          <p:nvPr/>
        </p:nvSpPr>
        <p:spPr>
          <a:xfrm>
            <a:off x="688525" y="2167650"/>
            <a:ext cx="65529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Dado el caso de prueba de la presentación, documentaro individualmente y luego genera la plantilla de caso de prueba, para ello se debe utilizar el archivo: “</a:t>
            </a:r>
            <a:r>
              <a:rPr b="1" i="1" lang="es" sz="1350" u="none" cap="none" strike="noStrike">
                <a:solidFill>
                  <a:srgbClr val="000000"/>
                </a:solidFill>
                <a:latin typeface="DM Sans"/>
                <a:ea typeface="DM Sans"/>
                <a:cs typeface="DM Sans"/>
                <a:sym typeface="DM Sans"/>
              </a:rPr>
              <a:t>Casos de prueba.xlsx”</a:t>
            </a:r>
            <a:endParaRPr b="1" i="1" sz="1350" u="none" cap="none" strike="noStrike">
              <a:solidFill>
                <a:srgbClr val="000000"/>
              </a:solidFill>
              <a:latin typeface="DM Sans"/>
              <a:ea typeface="DM Sans"/>
              <a:cs typeface="DM Sans"/>
              <a:sym typeface="DM Sans"/>
            </a:endParaRPr>
          </a:p>
        </p:txBody>
      </p:sp>
      <p:sp>
        <p:nvSpPr>
          <p:cNvPr id="328" name="Google Shape;328;p5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54"/>
          <p:cNvGrpSpPr/>
          <p:nvPr/>
        </p:nvGrpSpPr>
        <p:grpSpPr>
          <a:xfrm>
            <a:off x="4202551" y="905623"/>
            <a:ext cx="738900" cy="738900"/>
            <a:chOff x="7208351" y="2467173"/>
            <a:chExt cx="738900" cy="738900"/>
          </a:xfrm>
        </p:grpSpPr>
        <p:sp>
          <p:nvSpPr>
            <p:cNvPr id="334" name="Google Shape;334;p5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5" name="Google Shape;335;p5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36" name="Google Shape;336;p54"/>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highlight>
                  <a:srgbClr val="EAFF6A"/>
                </a:highlight>
                <a:latin typeface="DM Sans"/>
                <a:ea typeface="DM Sans"/>
                <a:cs typeface="DM Sans"/>
                <a:sym typeface="DM Sans"/>
              </a:rPr>
              <a:t>Entrega</a:t>
            </a:r>
            <a:r>
              <a:rPr b="1" i="0" lang="es"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337" name="Google Shape;337;p54"/>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s" sz="2000" u="none" cap="none" strike="noStrike">
                <a:solidFill>
                  <a:srgbClr val="999999"/>
                </a:solidFill>
                <a:latin typeface="DM Sans"/>
                <a:ea typeface="DM Sans"/>
                <a:cs typeface="DM Sans"/>
                <a:sym typeface="DM Sans"/>
              </a:rPr>
              <a:t>Deberás entregar tu proyecto final.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5"/>
          <p:cNvGrpSpPr/>
          <p:nvPr/>
        </p:nvGrpSpPr>
        <p:grpSpPr>
          <a:xfrm>
            <a:off x="457359" y="468298"/>
            <a:ext cx="431074" cy="431074"/>
            <a:chOff x="7208351" y="2467173"/>
            <a:chExt cx="738900" cy="738900"/>
          </a:xfrm>
        </p:grpSpPr>
        <p:sp>
          <p:nvSpPr>
            <p:cNvPr id="343" name="Google Shape;343;p5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4" name="Google Shape;344;p5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45" name="Google Shape;345;p5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46" name="Google Shape;346;p5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7" name="Google Shape;347;p5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48" name="Google Shape;348;p55"/>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Se deberá </a:t>
            </a:r>
            <a:r>
              <a:rPr lang="es" sz="1350">
                <a:solidFill>
                  <a:srgbClr val="999999"/>
                </a:solidFill>
                <a:latin typeface="DM Sans"/>
                <a:ea typeface="DM Sans"/>
                <a:cs typeface="DM Sans"/>
                <a:sym typeface="DM Sans"/>
              </a:rPr>
              <a:t>de manera </a:t>
            </a:r>
            <a:r>
              <a:rPr b="1" lang="es" sz="1350">
                <a:solidFill>
                  <a:srgbClr val="999999"/>
                </a:solidFill>
                <a:latin typeface="DM Sans"/>
                <a:ea typeface="DM Sans"/>
                <a:cs typeface="DM Sans"/>
                <a:sym typeface="DM Sans"/>
              </a:rPr>
              <a:t>individual</a:t>
            </a:r>
            <a:r>
              <a:rPr lang="es" sz="1350">
                <a:solidFill>
                  <a:srgbClr val="999999"/>
                </a:solidFill>
                <a:latin typeface="DM Sans"/>
                <a:ea typeface="DM Sans"/>
                <a:cs typeface="DM Sans"/>
                <a:sym typeface="DM Sans"/>
              </a:rPr>
              <a:t>.</a:t>
            </a:r>
            <a:r>
              <a:rPr b="0" i="0" lang="es" sz="1350" u="none" cap="none" strike="noStrike">
                <a:solidFill>
                  <a:srgbClr val="999999"/>
                </a:solidFill>
                <a:latin typeface="DM Sans"/>
                <a:ea typeface="DM Sans"/>
                <a:cs typeface="DM Sans"/>
                <a:sym typeface="DM Sans"/>
              </a:rPr>
              <a:t> </a:t>
            </a:r>
            <a:r>
              <a:rPr lang="es" sz="1350">
                <a:solidFill>
                  <a:srgbClr val="999999"/>
                </a:solidFill>
                <a:latin typeface="DM Sans"/>
                <a:ea typeface="DM Sans"/>
                <a:cs typeface="DM Sans"/>
                <a:sym typeface="DM Sans"/>
              </a:rPr>
              <a:t>C</a:t>
            </a:r>
            <a:r>
              <a:rPr b="0" i="0" lang="es" sz="1350" u="none" cap="none" strike="noStrike">
                <a:solidFill>
                  <a:srgbClr val="999999"/>
                </a:solidFill>
                <a:latin typeface="DM Sans"/>
                <a:ea typeface="DM Sans"/>
                <a:cs typeface="DM Sans"/>
                <a:sym typeface="DM Sans"/>
              </a:rPr>
              <a:t>rearás una aplicación web estilo blog programada en Python en Django. Esta web tendrá admin, perfiles, registró, páginas y formularios.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highlight>
                  <a:schemeClr val="accent6"/>
                </a:highlight>
                <a:latin typeface="DM Sans"/>
                <a:ea typeface="DM Sans"/>
                <a:cs typeface="DM Sans"/>
                <a:sym typeface="DM Sans"/>
              </a:rPr>
              <a:t>La entrega se realizará enviando el </a:t>
            </a:r>
            <a:r>
              <a:rPr b="1" i="0" lang="es" sz="1350" u="none" cap="none" strike="noStrike">
                <a:solidFill>
                  <a:srgbClr val="999999"/>
                </a:solidFill>
                <a:highlight>
                  <a:schemeClr val="accent6"/>
                </a:highlight>
                <a:latin typeface="DM Sans"/>
                <a:ea typeface="DM Sans"/>
                <a:cs typeface="DM Sans"/>
                <a:sym typeface="DM Sans"/>
              </a:rPr>
              <a:t>link a GitHub</a:t>
            </a:r>
            <a:r>
              <a:rPr b="0" i="0" lang="es" sz="1350" u="none" cap="none" strike="noStrike">
                <a:solidFill>
                  <a:srgbClr val="999999"/>
                </a:solidFill>
                <a:highlight>
                  <a:schemeClr val="accent6"/>
                </a:highlight>
                <a:latin typeface="DM Sans"/>
                <a:ea typeface="DM Sans"/>
                <a:cs typeface="DM Sans"/>
                <a:sym typeface="DM Sans"/>
              </a:rPr>
              <a:t>, en el </a:t>
            </a:r>
            <a:r>
              <a:rPr b="1" i="0" lang="es" sz="1350" u="none" cap="none" strike="noStrike">
                <a:solidFill>
                  <a:srgbClr val="999999"/>
                </a:solidFill>
                <a:highlight>
                  <a:schemeClr val="accent6"/>
                </a:highlight>
                <a:latin typeface="DM Sans"/>
                <a:ea typeface="DM Sans"/>
                <a:cs typeface="DM Sans"/>
                <a:sym typeface="DM Sans"/>
              </a:rPr>
              <a:t>readme</a:t>
            </a:r>
            <a:r>
              <a:rPr b="0" i="0" lang="es" sz="1350" u="none" cap="none" strike="noStrike">
                <a:solidFill>
                  <a:srgbClr val="999999"/>
                </a:solidFill>
                <a:highlight>
                  <a:schemeClr val="accent6"/>
                </a:highlight>
                <a:latin typeface="DM Sans"/>
                <a:ea typeface="DM Sans"/>
                <a:cs typeface="DM Sans"/>
                <a:sym typeface="DM Sans"/>
              </a:rPr>
              <a:t> de Github deberá estar el </a:t>
            </a:r>
            <a:r>
              <a:rPr b="1" i="0" lang="es" sz="1350" u="none" cap="none" strike="noStrike">
                <a:solidFill>
                  <a:srgbClr val="999999"/>
                </a:solidFill>
                <a:highlight>
                  <a:schemeClr val="accent6"/>
                </a:highlight>
                <a:latin typeface="DM Sans"/>
                <a:ea typeface="DM Sans"/>
                <a:cs typeface="DM Sans"/>
                <a:sym typeface="DM Sans"/>
              </a:rPr>
              <a:t>nombre completo de los tres/dos participantes </a:t>
            </a:r>
            <a:r>
              <a:rPr b="0" i="0" lang="es" sz="1350" u="none" cap="none" strike="noStrike">
                <a:solidFill>
                  <a:srgbClr val="999999"/>
                </a:solidFill>
                <a:highlight>
                  <a:schemeClr val="accent6"/>
                </a:highlight>
                <a:latin typeface="DM Sans"/>
                <a:ea typeface="DM Sans"/>
                <a:cs typeface="DM Sans"/>
                <a:sym typeface="DM Sans"/>
              </a:rPr>
              <a:t>y una descripción de dos o tres renglones contando </a:t>
            </a:r>
            <a:r>
              <a:rPr b="1" i="0" lang="es" sz="1350" u="none" cap="none" strike="noStrike">
                <a:solidFill>
                  <a:srgbClr val="999999"/>
                </a:solidFill>
                <a:highlight>
                  <a:schemeClr val="accent6"/>
                </a:highlight>
                <a:latin typeface="DM Sans"/>
                <a:ea typeface="DM Sans"/>
                <a:cs typeface="DM Sans"/>
                <a:sym typeface="DM Sans"/>
              </a:rPr>
              <a:t>qué hizo cada uno.</a:t>
            </a:r>
            <a:endParaRPr b="1"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En el github debe haber un </a:t>
            </a:r>
            <a:r>
              <a:rPr b="1" i="0" lang="es" sz="1350" u="none" cap="none" strike="noStrike">
                <a:solidFill>
                  <a:srgbClr val="999999"/>
                </a:solidFill>
                <a:latin typeface="DM Sans"/>
                <a:ea typeface="DM Sans"/>
                <a:cs typeface="DM Sans"/>
                <a:sym typeface="DM Sans"/>
              </a:rPr>
              <a:t>video o link a vídeo</a:t>
            </a:r>
            <a:r>
              <a:rPr b="0" i="0" lang="es" sz="1350" u="none" cap="none" strike="noStrike">
                <a:solidFill>
                  <a:srgbClr val="999999"/>
                </a:solidFill>
                <a:latin typeface="DM Sans"/>
                <a:ea typeface="DM Sans"/>
                <a:cs typeface="DM Sans"/>
                <a:sym typeface="DM Sans"/>
              </a:rPr>
              <a:t> donde nos muestran su web funcionando en </a:t>
            </a:r>
            <a:r>
              <a:rPr b="1" i="0" lang="es" sz="1350" u="none" cap="none" strike="noStrike">
                <a:solidFill>
                  <a:srgbClr val="999999"/>
                </a:solidFill>
                <a:latin typeface="DM Sans"/>
                <a:ea typeface="DM Sans"/>
                <a:cs typeface="DM Sans"/>
                <a:sym typeface="DM Sans"/>
              </a:rPr>
              <a:t>no más de diez minutos. </a:t>
            </a:r>
            <a:endParaRPr b="1"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999999"/>
                </a:solidFill>
                <a:latin typeface="DM Sans"/>
                <a:ea typeface="DM Sans"/>
                <a:cs typeface="DM Sans"/>
                <a:sym typeface="DM Sans"/>
              </a:rPr>
              <a:t>Dentro del Github deberá existir una carpeta con por lo menos 3 casos de pruebas debidamente documentados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49" name="Google Shape;349;p5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9"/>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56"/>
          <p:cNvGrpSpPr/>
          <p:nvPr/>
        </p:nvGrpSpPr>
        <p:grpSpPr>
          <a:xfrm>
            <a:off x="457362" y="468299"/>
            <a:ext cx="431074" cy="431074"/>
            <a:chOff x="7208351" y="2467173"/>
            <a:chExt cx="738900" cy="738900"/>
          </a:xfrm>
        </p:grpSpPr>
        <p:sp>
          <p:nvSpPr>
            <p:cNvPr id="355" name="Google Shape;355;p5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5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57" name="Google Shape;357;p5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58" name="Google Shape;358;p5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59" name="Google Shape;359;p5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60" name="Google Shape;360;p56"/>
          <p:cNvSpPr txBox="1"/>
          <p:nvPr/>
        </p:nvSpPr>
        <p:spPr>
          <a:xfrm>
            <a:off x="464100" y="1872275"/>
            <a:ext cx="82158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"Acerca de mí" donde se contará acerca de los dueños de la página manejado en el </a:t>
            </a:r>
            <a:r>
              <a:rPr b="1" i="0" lang="es" sz="1350" u="none" cap="none" strike="noStrike">
                <a:solidFill>
                  <a:srgbClr val="999999"/>
                </a:solidFill>
                <a:latin typeface="DM Sans"/>
                <a:ea typeface="DM Sans"/>
                <a:cs typeface="DM Sans"/>
                <a:sym typeface="DM Sans"/>
              </a:rPr>
              <a:t>route about/</a:t>
            </a:r>
            <a:r>
              <a:rPr b="0" i="0" lang="es" sz="1350" u="none" cap="none" strike="noStrike">
                <a:solidFill>
                  <a:srgbClr val="999999"/>
                </a:solidFill>
                <a:latin typeface="DM Sans"/>
                <a:ea typeface="DM Sans"/>
                <a:cs typeface="DM Sans"/>
                <a:sym typeface="DM Sans"/>
              </a:rPr>
              <a:t>.  </a:t>
            </a:r>
            <a:r>
              <a:rPr b="0" i="0" lang="es" sz="1350" u="none" cap="none" strike="noStrike">
                <a:solidFill>
                  <a:srgbClr val="999999"/>
                </a:solidFill>
                <a:highlight>
                  <a:schemeClr val="accent6"/>
                </a:highlight>
                <a:latin typeface="DM Sans"/>
                <a:ea typeface="DM Sans"/>
                <a:cs typeface="DM Sans"/>
                <a:sym typeface="DM Sans"/>
              </a:rPr>
              <a:t>(En castellano un “acerca de mí” que hable un poco de los creadores de la web y del proyecto).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algún acceso visible a la vista de blogs que debe alojarse en el </a:t>
            </a:r>
            <a:r>
              <a:rPr b="1" i="0" lang="es" sz="1350" u="none" cap="none" strike="noStrike">
                <a:solidFill>
                  <a:srgbClr val="999999"/>
                </a:solidFill>
                <a:latin typeface="DM Sans"/>
                <a:ea typeface="DM Sans"/>
                <a:cs typeface="DM Sans"/>
                <a:sym typeface="DM Sans"/>
              </a:rPr>
              <a:t>route pages/.</a:t>
            </a:r>
            <a:r>
              <a:rPr b="0" i="0" lang="es" sz="1350" u="none" cap="none" strike="noStrike">
                <a:solidFill>
                  <a:srgbClr val="999999"/>
                </a:solidFill>
                <a:highlight>
                  <a:schemeClr val="accent6"/>
                </a:highlight>
                <a:latin typeface="DM Sans"/>
                <a:ea typeface="DM Sans"/>
                <a:cs typeface="DM Sans"/>
                <a:sym typeface="DM Sans"/>
              </a:rPr>
              <a:t> (Es decir un html que permite listar todos los blogs de la BD, con una información mínima de dicho blog).</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Acceder a una pantalla que contendrá las páginas. Al clickear en “Leer más” debe navegar al detalle de la page mediante un </a:t>
            </a:r>
            <a:r>
              <a:rPr b="1" i="0" lang="es" sz="1350" u="none" cap="none" strike="noStrike">
                <a:solidFill>
                  <a:srgbClr val="999999"/>
                </a:solidFill>
                <a:latin typeface="DM Sans"/>
                <a:ea typeface="DM Sans"/>
                <a:cs typeface="DM Sans"/>
                <a:sym typeface="DM Sans"/>
              </a:rPr>
              <a:t>route pages/&lt;pageId&gt;. </a:t>
            </a:r>
            <a:r>
              <a:rPr b="0" i="0" lang="es" sz="1350" u="none" cap="none" strike="noStrike">
                <a:solidFill>
                  <a:srgbClr val="999999"/>
                </a:solidFill>
                <a:highlight>
                  <a:schemeClr val="accent6"/>
                </a:highlight>
                <a:latin typeface="DM Sans"/>
                <a:ea typeface="DM Sans"/>
                <a:cs typeface="DM Sans"/>
                <a:sym typeface="DM Sans"/>
              </a:rPr>
              <a:t>(O sea al hacer click se ve más detalle de lo que se veía en el apartado anterior).</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61" name="Google Shape;361;p5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pSp>
        <p:nvGrpSpPr>
          <p:cNvPr id="366" name="Google Shape;366;p57"/>
          <p:cNvGrpSpPr/>
          <p:nvPr/>
        </p:nvGrpSpPr>
        <p:grpSpPr>
          <a:xfrm>
            <a:off x="457362" y="468299"/>
            <a:ext cx="431074" cy="431074"/>
            <a:chOff x="7208351" y="2467173"/>
            <a:chExt cx="738900" cy="738900"/>
          </a:xfrm>
        </p:grpSpPr>
        <p:sp>
          <p:nvSpPr>
            <p:cNvPr id="367" name="Google Shape;367;p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5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69" name="Google Shape;369;p5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70" name="Google Shape;370;p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71" name="Google Shape;371;p5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72" name="Google Shape;372;p57"/>
          <p:cNvSpPr txBox="1"/>
          <p:nvPr/>
        </p:nvSpPr>
        <p:spPr>
          <a:xfrm>
            <a:off x="464100" y="1872275"/>
            <a:ext cx="8215800" cy="3093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Si no existe ninguna página mostrar un "No hay páginas aún". </a:t>
            </a:r>
            <a:r>
              <a:rPr b="0" i="0" lang="es" sz="1350" u="none" cap="none" strike="noStrike">
                <a:solidFill>
                  <a:srgbClr val="999999"/>
                </a:solidFill>
                <a:highlight>
                  <a:schemeClr val="accent6"/>
                </a:highlight>
                <a:latin typeface="DM Sans"/>
                <a:ea typeface="DM Sans"/>
                <a:cs typeface="DM Sans"/>
                <a:sym typeface="DM Sans"/>
              </a:rPr>
              <a:t>(Aclarando, si en la página hacemos clic en algún lugar que no existe que diga eso, o que lleve a un html con esos mensaje, no dejar botones que no responden).</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Para crear, editar o borrar las fotos debes estar registrado como Administrador.</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Cada blog, es decir cada model Blog debe tener como mínimo, </a:t>
            </a:r>
            <a:r>
              <a:rPr b="0" i="0" lang="es" sz="1350" u="none" cap="none" strike="noStrike">
                <a:solidFill>
                  <a:srgbClr val="999999"/>
                </a:solidFill>
                <a:highlight>
                  <a:schemeClr val="accent6"/>
                </a:highlight>
                <a:latin typeface="DM Sans"/>
                <a:ea typeface="DM Sans"/>
                <a:cs typeface="DM Sans"/>
                <a:sym typeface="DM Sans"/>
              </a:rPr>
              <a:t>un título, subtítulo, cuerpo, autor, fecha y una image</a:t>
            </a:r>
            <a:r>
              <a:rPr b="0" i="0" lang="es" sz="1350" u="none" cap="none" strike="noStrike">
                <a:solidFill>
                  <a:srgbClr val="999999"/>
                </a:solidFill>
                <a:latin typeface="DM Sans"/>
                <a:ea typeface="DM Sans"/>
                <a:cs typeface="DM Sans"/>
                <a:sym typeface="DM Sans"/>
              </a:rPr>
              <a:t>n (mínimo y obligatorio, puede tener más).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Si los estudiantes deciden resolverlo de manera grupal, deben avisar al tutor y enviarle los nombres de los estudiantes que conforman el grupo de trabajo. Luego, agregar una carátula o instancia en el PF con los nombres de los estudiantes.</a:t>
            </a:r>
            <a:endParaRPr sz="135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73" name="Google Shape;373;p5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58"/>
          <p:cNvGrpSpPr/>
          <p:nvPr/>
        </p:nvGrpSpPr>
        <p:grpSpPr>
          <a:xfrm>
            <a:off x="457362" y="468299"/>
            <a:ext cx="431074" cy="431074"/>
            <a:chOff x="7208351" y="2467173"/>
            <a:chExt cx="738900" cy="738900"/>
          </a:xfrm>
        </p:grpSpPr>
        <p:sp>
          <p:nvSpPr>
            <p:cNvPr id="379" name="Google Shape;379;p5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5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81" name="Google Shape;381;p5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82" name="Google Shape;382;p5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3" name="Google Shape;383;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84" name="Google Shape;384;p5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8"/>
          <p:cNvSpPr txBox="1"/>
          <p:nvPr/>
        </p:nvSpPr>
        <p:spPr>
          <a:xfrm>
            <a:off x="420875" y="1495050"/>
            <a:ext cx="8596800" cy="13482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Piezas sugeridas, no hace falta que estén todas, pero tiene que haber por lo menos un CRUD completo y el módulo de Login debe ser sólido:</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aphicFrame>
        <p:nvGraphicFramePr>
          <p:cNvPr id="386" name="Google Shape;386;p58"/>
          <p:cNvGraphicFramePr/>
          <p:nvPr/>
        </p:nvGraphicFramePr>
        <p:xfrm>
          <a:off x="866200" y="2496875"/>
          <a:ext cx="3000000" cy="3000000"/>
        </p:xfrm>
        <a:graphic>
          <a:graphicData uri="http://schemas.openxmlformats.org/drawingml/2006/table">
            <a:tbl>
              <a:tblPr>
                <a:noFill/>
                <a:tableStyleId>{48FBA72C-CADE-4C52-885F-0CBAE8547C73}</a:tableStyleId>
              </a:tblPr>
              <a:tblGrid>
                <a:gridCol w="2347825"/>
                <a:gridCol w="2347825"/>
                <a:gridCol w="2347825"/>
              </a:tblGrid>
              <a:tr h="1930525">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NavBar      </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Home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About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Login</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Signup</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Messages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Logout</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pages</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s" sz="1350" u="none" cap="none" strike="noStrike">
                          <a:solidFill>
                            <a:srgbClr val="000000"/>
                          </a:solidFill>
                          <a:latin typeface="DM Sans"/>
                          <a:ea typeface="DM Sans"/>
                          <a:cs typeface="DM Sans"/>
                          <a:sym typeface="DM Sans"/>
                        </a:rPr>
                        <a:t>Get page</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Create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Delete page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Get profile</a:t>
                      </a:r>
                      <a:endParaRPr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DM Sans"/>
                        <a:buChar char="✓"/>
                      </a:pPr>
                      <a:r>
                        <a:rPr lang="es" sz="1350" u="none" cap="none" strike="noStrike">
                          <a:solidFill>
                            <a:srgbClr val="000000"/>
                          </a:solidFill>
                          <a:latin typeface="DM Sans"/>
                          <a:ea typeface="DM Sans"/>
                          <a:cs typeface="DM Sans"/>
                          <a:sym typeface="DM Sans"/>
                        </a:rPr>
                        <a:t>Update profile</a:t>
                      </a:r>
                      <a:endParaRPr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9"/>
          <p:cNvGrpSpPr/>
          <p:nvPr/>
        </p:nvGrpSpPr>
        <p:grpSpPr>
          <a:xfrm>
            <a:off x="457362" y="468299"/>
            <a:ext cx="431074" cy="431074"/>
            <a:chOff x="7208351" y="2467173"/>
            <a:chExt cx="738900" cy="738900"/>
          </a:xfrm>
        </p:grpSpPr>
        <p:sp>
          <p:nvSpPr>
            <p:cNvPr id="392" name="Google Shape;392;p5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59"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94" name="Google Shape;394;p5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395" name="Google Shape;395;p5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96" name="Google Shape;396;p5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97" name="Google Shape;397;p59"/>
          <p:cNvSpPr txBox="1"/>
          <p:nvPr/>
        </p:nvSpPr>
        <p:spPr>
          <a:xfrm>
            <a:off x="464100" y="1872275"/>
            <a:ext cx="82158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registro donde se puedan registrar usuarios en el route accounts/signup, un usuario está compuesto por: email - contraseña - nombre de usuario.</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login en el route accounts/login/ la cual permite loguearse con los datos de administrador o de usuario normal.</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perfiles en el route accounts/profile/ la cual muestra la info de nuestro usuario y permite poder modificar y/o borrar: imagen - nombre - descripción -  un link a una página web - email y contraseña.</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98" name="Google Shape;398;p5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60"/>
          <p:cNvGrpSpPr/>
          <p:nvPr/>
        </p:nvGrpSpPr>
        <p:grpSpPr>
          <a:xfrm>
            <a:off x="457362" y="468299"/>
            <a:ext cx="431074" cy="431074"/>
            <a:chOff x="7208351" y="2467173"/>
            <a:chExt cx="738900" cy="738900"/>
          </a:xfrm>
        </p:grpSpPr>
        <p:sp>
          <p:nvSpPr>
            <p:cNvPr id="404" name="Google Shape;404;p6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6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06" name="Google Shape;406;p6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Crear web similar a un blog</a:t>
            </a:r>
            <a:endParaRPr b="1" i="0" sz="4000" u="none" cap="none" strike="noStrike">
              <a:solidFill>
                <a:schemeClr val="dk1"/>
              </a:solidFill>
              <a:latin typeface="DM Sans"/>
              <a:ea typeface="DM Sans"/>
              <a:cs typeface="DM Sans"/>
              <a:sym typeface="DM Sans"/>
            </a:endParaRPr>
          </a:p>
        </p:txBody>
      </p:sp>
      <p:pic>
        <p:nvPicPr>
          <p:cNvPr id="407" name="Google Shape;407;p6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8" name="Google Shape;408;p6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09" name="Google Shape;409;p60"/>
          <p:cNvSpPr txBox="1"/>
          <p:nvPr/>
        </p:nvSpPr>
        <p:spPr>
          <a:xfrm>
            <a:off x="464100" y="1872275"/>
            <a:ext cx="8215800" cy="30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Requisitos base</a:t>
            </a:r>
            <a:endParaRPr b="1"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Contar con un admin en route admin/ donde se puedan manejar las apps y los datos en las apps.</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999999"/>
                </a:solidFill>
                <a:latin typeface="DM Sans"/>
                <a:ea typeface="DM Sans"/>
                <a:cs typeface="DM Sans"/>
                <a:sym typeface="DM Sans"/>
              </a:rPr>
              <a:t>Tener una app de mensajería en el route messages/ para que los perfiles se puedan contactar entre sí.</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999999"/>
                </a:solidFill>
                <a:highlight>
                  <a:schemeClr val="accent6"/>
                </a:highlight>
                <a:latin typeface="DM Sans"/>
                <a:ea typeface="DM Sans"/>
                <a:cs typeface="DM Sans"/>
                <a:sym typeface="DM Sans"/>
              </a:rPr>
              <a:t>NOTA: No hace falta que sean APPs separadas, con dos APP estarán bien.</a:t>
            </a:r>
            <a:endParaRPr b="0" i="0" sz="1350" u="none" cap="none" strike="noStrike">
              <a:solidFill>
                <a:srgbClr val="999999"/>
              </a:solidFill>
              <a:highlight>
                <a:schemeClr val="accent6"/>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highlight>
                <a:schemeClr val="accent6"/>
              </a:highlight>
              <a:latin typeface="DM Sans"/>
              <a:ea typeface="DM Sans"/>
              <a:cs typeface="DM Sans"/>
              <a:sym typeface="DM Sans"/>
            </a:endParaRPr>
          </a:p>
          <a:p>
            <a:pPr indent="0" lvl="0" marL="0" rtl="0" algn="l">
              <a:spcBef>
                <a:spcPts val="0"/>
              </a:spcBef>
              <a:spcAft>
                <a:spcPts val="0"/>
              </a:spcAft>
              <a:buNone/>
            </a:pPr>
            <a:r>
              <a:rPr lang="es" sz="1100">
                <a:highlight>
                  <a:srgbClr val="EAFF6A"/>
                </a:highlight>
                <a:latin typeface="DM Sans"/>
                <a:ea typeface="DM Sans"/>
                <a:cs typeface="DM Sans"/>
                <a:sym typeface="DM Sans"/>
              </a:rPr>
              <a:t>Recuerden que en la clase 1 tienen disponible un proyecto modelo de un ex estudiante para tomar como inspiración.</a:t>
            </a:r>
            <a:endParaRPr sz="1100">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u="sng">
              <a:solidFill>
                <a:srgbClr val="83AEFB"/>
              </a:solidFill>
              <a:latin typeface="DM Sans"/>
              <a:ea typeface="DM Sans"/>
              <a:cs typeface="DM Sans"/>
              <a:sym typeface="DM Sans"/>
            </a:endParaRPr>
          </a:p>
        </p:txBody>
      </p:sp>
      <p:sp>
        <p:nvSpPr>
          <p:cNvPr id="410" name="Google Shape;410;p6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nvSpPr>
        <p:spPr>
          <a:xfrm>
            <a:off x="584250" y="998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Duda frecuente</a:t>
            </a:r>
            <a:endParaRPr b="1" sz="4000">
              <a:solidFill>
                <a:srgbClr val="EAFF6A"/>
              </a:solidFill>
              <a:latin typeface="DM Sans"/>
              <a:ea typeface="DM Sans"/>
              <a:cs typeface="DM Sans"/>
              <a:sym typeface="DM Sans"/>
            </a:endParaRPr>
          </a:p>
        </p:txBody>
      </p:sp>
      <p:sp>
        <p:nvSpPr>
          <p:cNvPr id="416" name="Google Shape;416;p61"/>
          <p:cNvSpPr txBox="1"/>
          <p:nvPr/>
        </p:nvSpPr>
        <p:spPr>
          <a:xfrm>
            <a:off x="636450" y="1891500"/>
            <a:ext cx="76539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En caso que no quieras hacer una Web simil Blog, puedes optar por otra opción, pero </a:t>
            </a:r>
            <a:r>
              <a:rPr b="1" lang="es" sz="2500">
                <a:solidFill>
                  <a:srgbClr val="EAFF6A"/>
                </a:solidFill>
                <a:latin typeface="DM Sans"/>
                <a:ea typeface="DM Sans"/>
                <a:cs typeface="DM Sans"/>
                <a:sym typeface="DM Sans"/>
              </a:rPr>
              <a:t>deberá tener la misma estructura que el modelo básico, título, subtítulo, texto, imagen/es, autor, fecha. Y la web debe tener un funcionamiento similar. </a:t>
            </a:r>
            <a:endParaRPr b="1" sz="2500">
              <a:solidFill>
                <a:srgbClr val="EAFF6A"/>
              </a:solidFill>
              <a:latin typeface="DM Sans"/>
              <a:ea typeface="DM Sans"/>
              <a:cs typeface="DM Sans"/>
              <a:sym typeface="DM Sans"/>
            </a:endParaRPr>
          </a:p>
        </p:txBody>
      </p:sp>
      <p:grpSp>
        <p:nvGrpSpPr>
          <p:cNvPr id="417" name="Google Shape;417;p61"/>
          <p:cNvGrpSpPr/>
          <p:nvPr/>
        </p:nvGrpSpPr>
        <p:grpSpPr>
          <a:xfrm>
            <a:off x="457362" y="468299"/>
            <a:ext cx="431074" cy="431074"/>
            <a:chOff x="7208351" y="2467173"/>
            <a:chExt cx="738900" cy="738900"/>
          </a:xfrm>
        </p:grpSpPr>
        <p:sp>
          <p:nvSpPr>
            <p:cNvPr id="418" name="Google Shape;418;p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9" name="Google Shape;419;p61"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20" name="Google Shape;420;p61"/>
          <p:cNvSpPr txBox="1"/>
          <p:nvPr/>
        </p:nvSpPr>
        <p:spPr>
          <a:xfrm>
            <a:off x="930550" y="468275"/>
            <a:ext cx="358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lt1"/>
                </a:solidFill>
                <a:latin typeface="DM Sans"/>
                <a:ea typeface="DM Sans"/>
                <a:cs typeface="DM Sans"/>
                <a:sym typeface="DM Sans"/>
              </a:rPr>
              <a:t>ENTREGA DEL PROYECTO FINAL</a:t>
            </a:r>
            <a:endParaRPr b="1" i="0" sz="1400" u="none" cap="none" strike="noStrike">
              <a:solidFill>
                <a:schemeClr val="lt1"/>
              </a:solidFill>
              <a:latin typeface="DM Sans"/>
              <a:ea typeface="DM Sans"/>
              <a:cs typeface="DM Sans"/>
              <a:sym typeface="DM Sans"/>
            </a:endParaRPr>
          </a:p>
        </p:txBody>
      </p:sp>
      <p:sp>
        <p:nvSpPr>
          <p:cNvPr id="421" name="Google Shape;421;p6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nvSpPr>
        <p:spPr>
          <a:xfrm>
            <a:off x="1498350" y="956500"/>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Proyecto Final</a:t>
            </a:r>
            <a:endParaRPr b="1" i="0" sz="3500" u="none" cap="none" strike="noStrike">
              <a:solidFill>
                <a:srgbClr val="EAFF6A"/>
              </a:solidFill>
              <a:latin typeface="DM Sans"/>
              <a:ea typeface="DM Sans"/>
              <a:cs typeface="DM Sans"/>
              <a:sym typeface="DM Sans"/>
            </a:endParaRPr>
          </a:p>
        </p:txBody>
      </p:sp>
      <p:sp>
        <p:nvSpPr>
          <p:cNvPr id="427" name="Google Shape;427;p62"/>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428" name="Google Shape;428;p62"/>
          <p:cNvSpPr txBox="1"/>
          <p:nvPr/>
        </p:nvSpPr>
        <p:spPr>
          <a:xfrm>
            <a:off x="632400" y="40314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15/20 minutos</a:t>
            </a:r>
            <a:endParaRPr b="1" i="0" sz="2000" u="none" cap="none" strike="noStrike">
              <a:solidFill>
                <a:srgbClr val="83AEFB"/>
              </a:solidFill>
              <a:latin typeface="DM Sans"/>
              <a:ea typeface="DM Sans"/>
              <a:cs typeface="DM Sans"/>
              <a:sym typeface="DM Sans"/>
            </a:endParaRPr>
          </a:p>
        </p:txBody>
      </p:sp>
      <p:sp>
        <p:nvSpPr>
          <p:cNvPr id="429" name="Google Shape;429;p62"/>
          <p:cNvSpPr txBox="1"/>
          <p:nvPr/>
        </p:nvSpPr>
        <p:spPr>
          <a:xfrm>
            <a:off x="660900" y="1977675"/>
            <a:ext cx="782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400">
                <a:solidFill>
                  <a:srgbClr val="B7B7B7"/>
                </a:solidFill>
                <a:latin typeface="DM Sans"/>
                <a:ea typeface="DM Sans"/>
                <a:cs typeface="DM Sans"/>
                <a:sym typeface="DM Sans"/>
              </a:rPr>
              <a:t>Aprovecha la clase para despejar</a:t>
            </a:r>
            <a:r>
              <a:rPr lang="es" sz="2400">
                <a:solidFill>
                  <a:srgbClr val="B7B7B7"/>
                </a:solidFill>
                <a:latin typeface="DM Sans"/>
                <a:ea typeface="DM Sans"/>
                <a:cs typeface="DM Sans"/>
                <a:sym typeface="DM Sans"/>
              </a:rPr>
              <a:t> las dudas o inquietudes que puedas tener con respecto al Proyecto Final.</a:t>
            </a:r>
            <a:endParaRPr sz="2400">
              <a:solidFill>
                <a:srgbClr val="B7B7B7"/>
              </a:solidFill>
              <a:latin typeface="DM Sans"/>
              <a:ea typeface="DM Sans"/>
              <a:cs typeface="DM Sans"/>
              <a:sym typeface="DM Sans"/>
            </a:endParaRPr>
          </a:p>
        </p:txBody>
      </p:sp>
      <p:grpSp>
        <p:nvGrpSpPr>
          <p:cNvPr id="430" name="Google Shape;430;p62"/>
          <p:cNvGrpSpPr/>
          <p:nvPr/>
        </p:nvGrpSpPr>
        <p:grpSpPr>
          <a:xfrm>
            <a:off x="660901" y="887198"/>
            <a:ext cx="738900" cy="738900"/>
            <a:chOff x="7208351" y="2467173"/>
            <a:chExt cx="738900" cy="738900"/>
          </a:xfrm>
        </p:grpSpPr>
        <p:sp>
          <p:nvSpPr>
            <p:cNvPr id="431" name="Google Shape;431;p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6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Recomendaciones </a:t>
            </a:r>
            <a:r>
              <a:rPr b="1" i="0" lang="es" sz="4000" u="none" cap="none" strike="noStrike">
                <a:solidFill>
                  <a:srgbClr val="83AEFB"/>
                </a:solidFill>
                <a:latin typeface="DM Sans"/>
                <a:ea typeface="DM Sans"/>
                <a:cs typeface="DM Sans"/>
                <a:sym typeface="DM Sans"/>
              </a:rPr>
              <a:t>finales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Recomendaciones finales</a:t>
            </a:r>
            <a:endParaRPr b="1" i="0" sz="4000" u="none" cap="none" strike="noStrike">
              <a:solidFill>
                <a:schemeClr val="dk1"/>
              </a:solidFill>
              <a:latin typeface="DM Sans"/>
              <a:ea typeface="DM Sans"/>
              <a:cs typeface="DM Sans"/>
              <a:sym typeface="DM Sans"/>
            </a:endParaRPr>
          </a:p>
        </p:txBody>
      </p:sp>
      <p:sp>
        <p:nvSpPr>
          <p:cNvPr id="443" name="Google Shape;443;p64"/>
          <p:cNvSpPr txBox="1"/>
          <p:nvPr/>
        </p:nvSpPr>
        <p:spPr>
          <a:xfrm>
            <a:off x="473350" y="1527175"/>
            <a:ext cx="86706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Mantente al tanto de las actualizaciones de todas las tecnologías.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No te quedes con lo aprendido aquí, el mundo es muy grande.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Práctica, práctica y práctica.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Establece alcances con cada proyecto.</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Planifica</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Trabaja organizadamente</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 tiempos estimados con sinceridad</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nvSpPr>
        <p:spPr>
          <a:xfrm>
            <a:off x="457350" y="2286375"/>
            <a:ext cx="6213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lt1"/>
                </a:solidFill>
                <a:latin typeface="DM Sans"/>
                <a:ea typeface="DM Sans"/>
                <a:cs typeface="DM Sans"/>
                <a:sym typeface="DM Sans"/>
              </a:rPr>
              <a:t>Te invitamos a escuchar, después de la clase o durante el break,</a:t>
            </a:r>
            <a:r>
              <a:rPr lang="es" sz="2500">
                <a:solidFill>
                  <a:schemeClr val="lt1"/>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3"/>
              </a:rPr>
              <a:t>el siguiente Podcast </a:t>
            </a:r>
            <a:r>
              <a:rPr lang="es" sz="2500">
                <a:solidFill>
                  <a:schemeClr val="lt1"/>
                </a:solidFill>
                <a:latin typeface="DM Sans"/>
                <a:ea typeface="DM Sans"/>
                <a:cs typeface="DM Sans"/>
                <a:sym typeface="DM Sans"/>
              </a:rPr>
              <a:t>que preparamos para acompañar tus próximos pasos y responder las dudas más frecuentes. 🚀</a:t>
            </a:r>
            <a:endParaRPr b="1" sz="2500">
              <a:solidFill>
                <a:srgbClr val="EAFF6A"/>
              </a:solidFill>
              <a:latin typeface="DM Sans"/>
              <a:ea typeface="DM Sans"/>
              <a:cs typeface="DM Sans"/>
              <a:sym typeface="DM Sans"/>
            </a:endParaRPr>
          </a:p>
        </p:txBody>
      </p:sp>
      <p:sp>
        <p:nvSpPr>
          <p:cNvPr id="449" name="Google Shape;449;p65"/>
          <p:cNvSpPr txBox="1"/>
          <p:nvPr/>
        </p:nvSpPr>
        <p:spPr>
          <a:xfrm>
            <a:off x="457350" y="775638"/>
            <a:ext cx="731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¿Qué hacer después de Python?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4" name="Google Shape;94;p30"/>
          <p:cNvPicPr preferRelativeResize="0"/>
          <p:nvPr/>
        </p:nvPicPr>
        <p:blipFill rotWithShape="1">
          <a:blip r:embed="rId3">
            <a:alphaModFix/>
          </a:blip>
          <a:srcRect b="0" l="0" r="0" t="0"/>
          <a:stretch/>
        </p:blipFill>
        <p:spPr>
          <a:xfrm>
            <a:off x="2172438" y="1281003"/>
            <a:ext cx="196975" cy="196975"/>
          </a:xfrm>
          <a:prstGeom prst="rect">
            <a:avLst/>
          </a:prstGeom>
          <a:noFill/>
          <a:ln>
            <a:noFill/>
          </a:ln>
        </p:spPr>
      </p:pic>
      <p:sp>
        <p:nvSpPr>
          <p:cNvPr id="95" name="Google Shape;95;p30"/>
          <p:cNvSpPr txBox="1"/>
          <p:nvPr/>
        </p:nvSpPr>
        <p:spPr>
          <a:xfrm>
            <a:off x="2690561" y="1151459"/>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Modificar</a:t>
            </a:r>
            <a:r>
              <a:rPr b="0" i="0" lang="es" sz="1350" u="none" cap="none" strike="noStrike">
                <a:solidFill>
                  <a:schemeClr val="lt1"/>
                </a:solidFill>
                <a:latin typeface="DM Sans"/>
                <a:ea typeface="DM Sans"/>
                <a:cs typeface="DM Sans"/>
                <a:sym typeface="DM Sans"/>
              </a:rPr>
              <a:t> nuestro User. </a:t>
            </a:r>
            <a:endParaRPr b="0" i="0" sz="1350" u="none" cap="none" strike="noStrike">
              <a:solidFill>
                <a:schemeClr val="lt1"/>
              </a:solidFill>
              <a:latin typeface="DM Sans"/>
              <a:ea typeface="DM Sans"/>
              <a:cs typeface="DM Sans"/>
              <a:sym typeface="DM Sans"/>
            </a:endParaRPr>
          </a:p>
        </p:txBody>
      </p:sp>
      <p:pic>
        <p:nvPicPr>
          <p:cNvPr id="96" name="Google Shape;96;p30"/>
          <p:cNvPicPr preferRelativeResize="0"/>
          <p:nvPr/>
        </p:nvPicPr>
        <p:blipFill rotWithShape="1">
          <a:blip r:embed="rId3">
            <a:alphaModFix/>
          </a:blip>
          <a:srcRect b="0" l="0" r="0" t="0"/>
          <a:stretch/>
        </p:blipFill>
        <p:spPr>
          <a:xfrm>
            <a:off x="2172138" y="1990603"/>
            <a:ext cx="196975" cy="196975"/>
          </a:xfrm>
          <a:prstGeom prst="rect">
            <a:avLst/>
          </a:prstGeom>
          <a:noFill/>
          <a:ln>
            <a:noFill/>
          </a:ln>
        </p:spPr>
      </p:pic>
      <p:sp>
        <p:nvSpPr>
          <p:cNvPr id="97" name="Google Shape;97;p30"/>
          <p:cNvSpPr txBox="1"/>
          <p:nvPr/>
        </p:nvSpPr>
        <p:spPr>
          <a:xfrm>
            <a:off x="2690561" y="1830784"/>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Crear</a:t>
            </a:r>
            <a:r>
              <a:rPr b="0" i="0" lang="es" sz="1350" u="none" cap="none" strike="noStrike">
                <a:solidFill>
                  <a:schemeClr val="lt1"/>
                </a:solidFill>
                <a:latin typeface="DM Sans"/>
                <a:ea typeface="DM Sans"/>
                <a:cs typeface="DM Sans"/>
                <a:sym typeface="DM Sans"/>
              </a:rPr>
              <a:t> un Avatar. </a:t>
            </a:r>
            <a:endParaRPr b="1" i="0" sz="1350" u="none" cap="none" strike="noStrike">
              <a:solidFill>
                <a:schemeClr val="lt1"/>
              </a:solidFill>
              <a:latin typeface="DM Sans"/>
              <a:ea typeface="DM Sans"/>
              <a:cs typeface="DM Sans"/>
              <a:sym typeface="DM Sans"/>
            </a:endParaRPr>
          </a:p>
        </p:txBody>
      </p:sp>
      <p:pic>
        <p:nvPicPr>
          <p:cNvPr id="98" name="Google Shape;98;p30"/>
          <p:cNvPicPr preferRelativeResize="0"/>
          <p:nvPr/>
        </p:nvPicPr>
        <p:blipFill rotWithShape="1">
          <a:blip r:embed="rId3">
            <a:alphaModFix/>
          </a:blip>
          <a:srcRect b="0" l="0" r="0" t="0"/>
          <a:stretch/>
        </p:blipFill>
        <p:spPr>
          <a:xfrm>
            <a:off x="2172138" y="2745628"/>
            <a:ext cx="196975" cy="196975"/>
          </a:xfrm>
          <a:prstGeom prst="rect">
            <a:avLst/>
          </a:prstGeom>
          <a:noFill/>
          <a:ln>
            <a:noFill/>
          </a:ln>
        </p:spPr>
      </p:pic>
      <p:sp>
        <p:nvSpPr>
          <p:cNvPr id="99" name="Google Shape;99;p30"/>
          <p:cNvSpPr txBox="1"/>
          <p:nvPr/>
        </p:nvSpPr>
        <p:spPr>
          <a:xfrm>
            <a:off x="2690561" y="2612059"/>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Ejecutar</a:t>
            </a:r>
            <a:r>
              <a:rPr b="0" i="0" lang="es" sz="1350" u="none" cap="none" strike="noStrike">
                <a:solidFill>
                  <a:schemeClr val="lt1"/>
                </a:solidFill>
                <a:latin typeface="DM Sans"/>
                <a:ea typeface="DM Sans"/>
                <a:cs typeface="DM Sans"/>
                <a:sym typeface="DM Sans"/>
              </a:rPr>
              <a:t> guardado de imágenes en nuestra base de datos.</a:t>
            </a:r>
            <a:endParaRPr b="1" i="0" sz="1350" u="none" cap="none" strike="noStrike">
              <a:solidFill>
                <a:schemeClr val="lt1"/>
              </a:solidFill>
              <a:latin typeface="DM Sans"/>
              <a:ea typeface="DM Sans"/>
              <a:cs typeface="DM Sans"/>
              <a:sym typeface="DM Sans"/>
            </a:endParaRPr>
          </a:p>
        </p:txBody>
      </p:sp>
      <p:cxnSp>
        <p:nvCxnSpPr>
          <p:cNvPr id="100" name="Google Shape;100;p30"/>
          <p:cNvCxnSpPr>
            <a:stCxn id="94" idx="2"/>
            <a:endCxn id="96" idx="0"/>
          </p:cNvCxnSpPr>
          <p:nvPr/>
        </p:nvCxnSpPr>
        <p:spPr>
          <a:xfrm flipH="1" rot="-5400000">
            <a:off x="2014875" y="1734028"/>
            <a:ext cx="512700" cy="600"/>
          </a:xfrm>
          <a:prstGeom prst="bentConnector3">
            <a:avLst>
              <a:gd fmla="val 49993" name="adj1"/>
            </a:avLst>
          </a:prstGeom>
          <a:noFill/>
          <a:ln cap="flat" cmpd="sng" w="9525">
            <a:solidFill>
              <a:srgbClr val="EAFF6A"/>
            </a:solidFill>
            <a:prstDash val="solid"/>
            <a:round/>
            <a:headEnd len="sm" w="sm" type="none"/>
            <a:tailEnd len="sm" w="sm" type="none"/>
          </a:ln>
        </p:spPr>
      </p:cxnSp>
      <p:cxnSp>
        <p:nvCxnSpPr>
          <p:cNvPr id="101" name="Google Shape;101;p30"/>
          <p:cNvCxnSpPr>
            <a:stCxn id="96" idx="2"/>
            <a:endCxn id="98" idx="0"/>
          </p:cNvCxnSpPr>
          <p:nvPr/>
        </p:nvCxnSpPr>
        <p:spPr>
          <a:xfrm flipH="1" rot="-5400000">
            <a:off x="1991925" y="246627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
        <p:nvSpPr>
          <p:cNvPr id="102" name="Google Shape;102;p30"/>
          <p:cNvSpPr txBox="1"/>
          <p:nvPr/>
        </p:nvSpPr>
        <p:spPr>
          <a:xfrm>
            <a:off x="2690561" y="3446609"/>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las limitaciones de este curso para entender por donde deberán continuar para seguir avanzando en Python.</a:t>
            </a:r>
            <a:endParaRPr b="0" i="0" sz="1350" u="none" cap="none" strike="noStrike">
              <a:solidFill>
                <a:schemeClr val="lt1"/>
              </a:solidFill>
              <a:latin typeface="DM Sans"/>
              <a:ea typeface="DM Sans"/>
              <a:cs typeface="DM Sans"/>
              <a:sym typeface="DM Sans"/>
            </a:endParaRPr>
          </a:p>
        </p:txBody>
      </p:sp>
      <p:sp>
        <p:nvSpPr>
          <p:cNvPr id="103" name="Google Shape;103;p30"/>
          <p:cNvSpPr txBox="1"/>
          <p:nvPr/>
        </p:nvSpPr>
        <p:spPr>
          <a:xfrm>
            <a:off x="2690561" y="4297609"/>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Aprender</a:t>
            </a:r>
            <a:r>
              <a:rPr b="0" i="0" lang="es" sz="1350" u="none" cap="none" strike="noStrike">
                <a:solidFill>
                  <a:schemeClr val="lt1"/>
                </a:solidFill>
                <a:latin typeface="DM Sans"/>
                <a:ea typeface="DM Sans"/>
                <a:cs typeface="DM Sans"/>
                <a:sym typeface="DM Sans"/>
              </a:rPr>
              <a:t> a subir sus proyectos a un servidor.</a:t>
            </a:r>
            <a:endParaRPr b="0" i="0" sz="1350" u="none" cap="none" strike="noStrike">
              <a:solidFill>
                <a:schemeClr val="lt1"/>
              </a:solidFill>
              <a:latin typeface="DM Sans"/>
              <a:ea typeface="DM Sans"/>
              <a:cs typeface="DM Sans"/>
              <a:sym typeface="DM Sans"/>
            </a:endParaRPr>
          </a:p>
        </p:txBody>
      </p:sp>
      <p:sp>
        <p:nvSpPr>
          <p:cNvPr id="104" name="Google Shape;104;p30"/>
          <p:cNvSpPr txBox="1"/>
          <p:nvPr/>
        </p:nvSpPr>
        <p:spPr>
          <a:xfrm>
            <a:off x="2547175" y="54917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lt1"/>
                </a:solidFill>
                <a:latin typeface="DM Sans"/>
                <a:ea typeface="DM Sans"/>
                <a:cs typeface="DM Sans"/>
                <a:sym typeface="DM Sans"/>
              </a:rPr>
              <a:t>Articular</a:t>
            </a:r>
            <a:r>
              <a:rPr b="0" i="0" lang="es" sz="1350" u="none" cap="none" strike="noStrike">
                <a:solidFill>
                  <a:schemeClr val="lt1"/>
                </a:solidFill>
                <a:latin typeface="DM Sans"/>
                <a:ea typeface="DM Sans"/>
                <a:cs typeface="DM Sans"/>
                <a:sym typeface="DM Sans"/>
              </a:rPr>
              <a:t> con otros temas fundamentales como Desarrollo Web y bases de datos</a:t>
            </a:r>
            <a:endParaRPr b="0" i="0" sz="1350" u="none" cap="none" strike="noStrike">
              <a:solidFill>
                <a:schemeClr val="lt1"/>
              </a:solidFill>
              <a:latin typeface="DM Sans"/>
              <a:ea typeface="DM Sans"/>
              <a:cs typeface="DM Sans"/>
              <a:sym typeface="DM Sans"/>
            </a:endParaRPr>
          </a:p>
        </p:txBody>
      </p:sp>
      <p:pic>
        <p:nvPicPr>
          <p:cNvPr id="105" name="Google Shape;105;p30"/>
          <p:cNvPicPr preferRelativeResize="0"/>
          <p:nvPr/>
        </p:nvPicPr>
        <p:blipFill rotWithShape="1">
          <a:blip r:embed="rId3">
            <a:alphaModFix/>
          </a:blip>
          <a:srcRect b="0" l="0" r="0" t="0"/>
          <a:stretch/>
        </p:blipFill>
        <p:spPr>
          <a:xfrm>
            <a:off x="2172876" y="3028403"/>
            <a:ext cx="196975" cy="196975"/>
          </a:xfrm>
          <a:prstGeom prst="rect">
            <a:avLst/>
          </a:prstGeom>
          <a:noFill/>
          <a:ln>
            <a:noFill/>
          </a:ln>
        </p:spPr>
      </p:pic>
      <p:pic>
        <p:nvPicPr>
          <p:cNvPr id="106" name="Google Shape;106;p30"/>
          <p:cNvPicPr preferRelativeResize="0"/>
          <p:nvPr/>
        </p:nvPicPr>
        <p:blipFill rotWithShape="1">
          <a:blip r:embed="rId3">
            <a:alphaModFix/>
          </a:blip>
          <a:srcRect b="0" l="0" r="0" t="0"/>
          <a:stretch/>
        </p:blipFill>
        <p:spPr>
          <a:xfrm>
            <a:off x="2172576" y="3738003"/>
            <a:ext cx="196975" cy="196975"/>
          </a:xfrm>
          <a:prstGeom prst="rect">
            <a:avLst/>
          </a:prstGeom>
          <a:noFill/>
          <a:ln>
            <a:noFill/>
          </a:ln>
        </p:spPr>
      </p:pic>
      <p:pic>
        <p:nvPicPr>
          <p:cNvPr id="107" name="Google Shape;107;p30"/>
          <p:cNvPicPr preferRelativeResize="0"/>
          <p:nvPr/>
        </p:nvPicPr>
        <p:blipFill rotWithShape="1">
          <a:blip r:embed="rId3">
            <a:alphaModFix/>
          </a:blip>
          <a:srcRect b="0" l="0" r="0" t="0"/>
          <a:stretch/>
        </p:blipFill>
        <p:spPr>
          <a:xfrm>
            <a:off x="2172576" y="4493028"/>
            <a:ext cx="196975" cy="196975"/>
          </a:xfrm>
          <a:prstGeom prst="rect">
            <a:avLst/>
          </a:prstGeom>
          <a:noFill/>
          <a:ln>
            <a:noFill/>
          </a:ln>
        </p:spPr>
      </p:pic>
      <p:cxnSp>
        <p:nvCxnSpPr>
          <p:cNvPr id="108" name="Google Shape;108;p30"/>
          <p:cNvCxnSpPr>
            <a:stCxn id="105" idx="2"/>
            <a:endCxn id="106" idx="0"/>
          </p:cNvCxnSpPr>
          <p:nvPr/>
        </p:nvCxnSpPr>
        <p:spPr>
          <a:xfrm flipH="1" rot="-5400000">
            <a:off x="2015313" y="3481428"/>
            <a:ext cx="512700" cy="600"/>
          </a:xfrm>
          <a:prstGeom prst="bentConnector3">
            <a:avLst>
              <a:gd fmla="val 49993" name="adj1"/>
            </a:avLst>
          </a:prstGeom>
          <a:noFill/>
          <a:ln cap="flat" cmpd="sng" w="9525">
            <a:solidFill>
              <a:srgbClr val="EAFF6A"/>
            </a:solidFill>
            <a:prstDash val="solid"/>
            <a:round/>
            <a:headEnd len="sm" w="sm" type="none"/>
            <a:tailEnd len="sm" w="sm" type="none"/>
          </a:ln>
        </p:spPr>
      </p:cxnSp>
      <p:cxnSp>
        <p:nvCxnSpPr>
          <p:cNvPr id="109" name="Google Shape;109;p30"/>
          <p:cNvCxnSpPr>
            <a:stCxn id="106" idx="2"/>
            <a:endCxn id="107" idx="0"/>
          </p:cNvCxnSpPr>
          <p:nvPr/>
        </p:nvCxnSpPr>
        <p:spPr>
          <a:xfrm flipH="1" rot="-5400000">
            <a:off x="1992363" y="421367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460" name="Google Shape;460;p67"/>
          <p:cNvSpPr txBox="1"/>
          <p:nvPr/>
        </p:nvSpPr>
        <p:spPr>
          <a:xfrm>
            <a:off x="2109143" y="2289013"/>
            <a:ext cx="4925700" cy="2280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Edición de usuario.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Avatar.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Uni Test.</a:t>
            </a:r>
            <a:br>
              <a:rPr b="0" i="0" lang="es" sz="1350" u="none" cap="none" strike="noStrike">
                <a:solidFill>
                  <a:schemeClr val="lt1"/>
                </a:solidFill>
                <a:latin typeface="DM Sans"/>
                <a:ea typeface="DM Sans"/>
                <a:cs typeface="DM Sans"/>
                <a:sym typeface="DM Sans"/>
              </a:rPr>
            </a:br>
            <a:endParaRPr b="0" i="0" sz="1350" u="none" cap="none" strike="noStrike">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Heroku</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PythonAnyWhere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Pendientes de Python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0"/>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a:t>
            </a:r>
            <a:r>
              <a:rPr b="1" lang="es" sz="3100">
                <a:solidFill>
                  <a:schemeClr val="lt1"/>
                </a:solidFill>
                <a:latin typeface="DM Sans"/>
                <a:ea typeface="DM Sans"/>
                <a:cs typeface="DM Sans"/>
                <a:sym typeface="DM Sans"/>
              </a:rPr>
              <a:t>EducaciónDigitalParaElMundoReal</a:t>
            </a:r>
            <a:endParaRPr b="1" sz="310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15" name="Google Shape;115;p3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1"/>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17" name="Google Shape;117;p31"/>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18" name="Google Shape;118;p31"/>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Edición de </a:t>
            </a:r>
            <a:r>
              <a:rPr b="1" i="0" lang="es" sz="4000" u="none" cap="none" strike="noStrike">
                <a:solidFill>
                  <a:srgbClr val="EAFF6A"/>
                </a:solidFill>
                <a:latin typeface="DM Sans"/>
                <a:ea typeface="DM Sans"/>
                <a:cs typeface="DM Sans"/>
                <a:sym typeface="DM Sans"/>
              </a:rPr>
              <a:t>usuario</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Edición de usuario</a:t>
            </a:r>
            <a:endParaRPr b="1" i="0" sz="4000" u="none" cap="none" strike="noStrike">
              <a:solidFill>
                <a:schemeClr val="dk1"/>
              </a:solidFill>
              <a:latin typeface="DM Sans"/>
              <a:ea typeface="DM Sans"/>
              <a:cs typeface="DM Sans"/>
              <a:sym typeface="DM Sans"/>
            </a:endParaRPr>
          </a:p>
        </p:txBody>
      </p:sp>
      <p:sp>
        <p:nvSpPr>
          <p:cNvPr id="129" name="Google Shape;129;p3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 usuario no es otra cosa que una tabla de la base de datos que hace también a nuestro </a:t>
            </a:r>
            <a:r>
              <a:rPr b="1" i="0" lang="es" sz="1350" u="none" cap="none" strike="noStrike">
                <a:solidFill>
                  <a:srgbClr val="000000"/>
                </a:solidFill>
                <a:latin typeface="DM Sans"/>
                <a:ea typeface="DM Sans"/>
                <a:cs typeface="DM Sans"/>
                <a:sym typeface="DM Sans"/>
              </a:rPr>
              <a:t>model</a:t>
            </a:r>
            <a:r>
              <a:rPr b="0" i="0" lang="es" sz="1350" u="none" cap="none" strike="noStrike">
                <a:solidFill>
                  <a:srgbClr val="000000"/>
                </a:solidFill>
                <a:latin typeface="DM Sans"/>
                <a:ea typeface="DM Sans"/>
                <a:cs typeface="DM Sans"/>
                <a:sym typeface="DM Sans"/>
              </a:rPr>
              <a:t>, por lo cual se puede hacer CRUD, es más ya hicimos gran parte de </a:t>
            </a:r>
            <a:r>
              <a:rPr b="1" i="0" lang="es" sz="1350" u="none" cap="none" strike="noStrike">
                <a:solidFill>
                  <a:srgbClr val="000000"/>
                </a:solidFill>
                <a:latin typeface="DM Sans"/>
                <a:ea typeface="DM Sans"/>
                <a:cs typeface="DM Sans"/>
                <a:sym typeface="DM Sans"/>
              </a:rPr>
              <a:t>CRUD </a:t>
            </a:r>
            <a:r>
              <a:rPr b="0" i="0" lang="es" sz="1350" u="none" cap="none" strike="noStrike">
                <a:solidFill>
                  <a:srgbClr val="000000"/>
                </a:solidFill>
                <a:latin typeface="DM Sans"/>
                <a:ea typeface="DM Sans"/>
                <a:cs typeface="DM Sans"/>
                <a:sym typeface="DM Sans"/>
              </a:rPr>
              <a:t>sobre el usuario sin saberlo.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highlight>
                  <a:schemeClr val="accent6"/>
                </a:highlight>
                <a:latin typeface="DM Sans"/>
                <a:ea typeface="DM Sans"/>
                <a:cs typeface="DM Sans"/>
                <a:sym typeface="DM Sans"/>
              </a:rPr>
              <a:t>Principalmente nos quedaría editar un usuario ya creado. </a:t>
            </a:r>
            <a:endParaRPr b="0" i="0" sz="1350" u="none" cap="none" strike="noStrike">
              <a:solidFill>
                <a:srgbClr val="000000"/>
              </a:solidFill>
              <a:latin typeface="DM Sans"/>
              <a:ea typeface="DM Sans"/>
              <a:cs typeface="DM Sans"/>
              <a:sym typeface="DM Sans"/>
            </a:endParaRPr>
          </a:p>
        </p:txBody>
      </p:sp>
      <p:pic>
        <p:nvPicPr>
          <p:cNvPr id="130" name="Google Shape;130;p33"/>
          <p:cNvPicPr preferRelativeResize="0"/>
          <p:nvPr/>
        </p:nvPicPr>
        <p:blipFill rotWithShape="1">
          <a:blip r:embed="rId3">
            <a:alphaModFix/>
          </a:blip>
          <a:srcRect b="0" l="0" r="0" t="0"/>
          <a:stretch/>
        </p:blipFill>
        <p:spPr>
          <a:xfrm>
            <a:off x="5932262" y="1978487"/>
            <a:ext cx="1186525" cy="118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34"/>
          <p:cNvGrpSpPr/>
          <p:nvPr/>
        </p:nvGrpSpPr>
        <p:grpSpPr>
          <a:xfrm>
            <a:off x="473370" y="619431"/>
            <a:ext cx="738905" cy="738905"/>
            <a:chOff x="575612" y="1950748"/>
            <a:chExt cx="431100" cy="431100"/>
          </a:xfrm>
        </p:grpSpPr>
        <p:sp>
          <p:nvSpPr>
            <p:cNvPr id="136" name="Google Shape;136;p3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3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38" name="Google Shape;138;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39" name="Google Shape;139;p34"/>
          <p:cNvSpPr txBox="1"/>
          <p:nvPr/>
        </p:nvSpPr>
        <p:spPr>
          <a:xfrm>
            <a:off x="473350" y="1626100"/>
            <a:ext cx="81945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Y</a:t>
            </a:r>
            <a:r>
              <a:rPr b="0" i="0" lang="es" sz="2500" u="none" cap="none" strike="noStrike">
                <a:solidFill>
                  <a:srgbClr val="B7B7B7"/>
                </a:solidFill>
                <a:latin typeface="DM Sans"/>
                <a:ea typeface="DM Sans"/>
                <a:cs typeface="DM Sans"/>
                <a:sym typeface="DM Sans"/>
              </a:rPr>
              <a:t>a sabemos cómo modificar determinados atributos del Usuario. Pero, </a:t>
            </a:r>
            <a:r>
              <a:rPr b="1" i="0" lang="es" sz="2500" u="none" cap="none" strike="noStrike">
                <a:solidFill>
                  <a:srgbClr val="EAFF6A"/>
                </a:solidFill>
                <a:latin typeface="DM Sans"/>
                <a:ea typeface="DM Sans"/>
                <a:cs typeface="DM Sans"/>
                <a:sym typeface="DM Sans"/>
              </a:rPr>
              <a:t>¿cómo haríamos para modificar aún más?</a:t>
            </a:r>
            <a:r>
              <a:rPr b="0" i="0" lang="es" sz="2500" u="none" cap="none" strike="noStrike">
                <a:solidFill>
                  <a:srgbClr val="B7B7B7"/>
                </a:solidFill>
                <a:latin typeface="DM Sans"/>
                <a:ea typeface="DM Sans"/>
                <a:cs typeface="DM Sans"/>
                <a:sym typeface="DM Sans"/>
              </a:rPr>
              <a:t>.O mejor dicho: </a:t>
            </a:r>
            <a:r>
              <a:rPr b="1" i="0" lang="es" sz="2500" u="none" cap="none" strike="noStrike">
                <a:solidFill>
                  <a:srgbClr val="EAFF6A"/>
                </a:solidFill>
                <a:latin typeface="DM Sans"/>
                <a:ea typeface="DM Sans"/>
                <a:cs typeface="DM Sans"/>
                <a:sym typeface="DM Sans"/>
              </a:rPr>
              <a:t>¿cómo haríamos para acceder a los otros datos del Usuario desde el registro?</a:t>
            </a:r>
            <a:r>
              <a:rPr b="0" i="0" lang="es" sz="2500" u="none" cap="none" strike="noStrike">
                <a:solidFill>
                  <a:srgbClr val="B7B7B7"/>
                </a:solidFill>
                <a:latin typeface="DM Sans"/>
                <a:ea typeface="DM Sans"/>
                <a:cs typeface="DM Sans"/>
                <a:sym typeface="DM Sans"/>
              </a:rPr>
              <a:t>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140" name="Google Shape;140;p34"/>
          <p:cNvSpPr txBox="1"/>
          <p:nvPr/>
        </p:nvSpPr>
        <p:spPr>
          <a:xfrm>
            <a:off x="473350" y="3279175"/>
            <a:ext cx="7169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000" u="none" cap="none" strike="noStrike">
                <a:solidFill>
                  <a:schemeClr val="accent5"/>
                </a:solidFill>
                <a:latin typeface="DM Sans"/>
                <a:ea typeface="DM Sans"/>
                <a:cs typeface="DM Sans"/>
                <a:sym typeface="DM Sans"/>
              </a:rPr>
              <a:t>Contesta mediante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46" name="Google Shape;146;p35"/>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Veamos cómo modificar el registro de usuario para que además de sus datos básicos podamos agregar otros.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47" name="Google Shape;147;p35"/>
          <p:cNvGrpSpPr/>
          <p:nvPr/>
        </p:nvGrpSpPr>
        <p:grpSpPr>
          <a:xfrm>
            <a:off x="473351" y="619523"/>
            <a:ext cx="738900" cy="738900"/>
            <a:chOff x="473351" y="619523"/>
            <a:chExt cx="738900" cy="738900"/>
          </a:xfrm>
        </p:grpSpPr>
        <p:sp>
          <p:nvSpPr>
            <p:cNvPr id="148" name="Google Shape;148;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9" name="Google Shape;149;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